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210 네버랜드" charset="1" panose="02020503020101020101"/>
      <p:regular r:id="rId27"/>
    </p:embeddedFont>
    <p:embeddedFont>
      <p:font typeface="둥근펜" charset="1" panose="020B0500000000000000"/>
      <p:regular r:id="rId28"/>
    </p:embeddedFont>
    <p:embeddedFont>
      <p:font typeface="Open Sans" charset="1" panose="00000000000000000000"/>
      <p:regular r:id="rId29"/>
    </p:embeddedFont>
    <p:embeddedFont>
      <p:font typeface="둥근펜 Bold" charset="1" panose="020B0500000000000000"/>
      <p:regular r:id="rId30"/>
    </p:embeddedFont>
    <p:embeddedFont>
      <p:font typeface="Open Sans Bold"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2.xml" Type="http://schemas.openxmlformats.org/officeDocument/2006/relationships/notesSlide"/><Relationship Id="rId32" Target="fonts/font32.fntdata" Type="http://schemas.openxmlformats.org/officeDocument/2006/relationships/font"/><Relationship Id="rId33" Target="notesSlides/notesSlide3.xml" Type="http://schemas.openxmlformats.org/officeDocument/2006/relationships/notesSlide"/><Relationship Id="rId34" Target="notesSlides/notesSlide4.xml" Type="http://schemas.openxmlformats.org/officeDocument/2006/relationships/notesSlide"/><Relationship Id="rId35" Target="notesSlides/notesSlide5.xml" Type="http://schemas.openxmlformats.org/officeDocument/2006/relationships/notesSlide"/><Relationship Id="rId36" Target="notesSlides/notesSlide6.xml" Type="http://schemas.openxmlformats.org/officeDocument/2006/relationships/notesSlide"/><Relationship Id="rId37" Target="notesSlides/notesSlide7.xml" Type="http://schemas.openxmlformats.org/officeDocument/2006/relationships/notesSlide"/><Relationship Id="rId38" Target="notesSlides/notesSlide8.xml" Type="http://schemas.openxmlformats.org/officeDocument/2006/relationships/notesSlide"/><Relationship Id="rId39" Target="notesSlides/notesSlide9.xml" Type="http://schemas.openxmlformats.org/officeDocument/2006/relationships/notesSlide"/><Relationship Id="rId4" Target="theme/theme1.xml" Type="http://schemas.openxmlformats.org/officeDocument/2006/relationships/theme"/><Relationship Id="rId40" Target="notesSlides/notesSlide10.xml" Type="http://schemas.openxmlformats.org/officeDocument/2006/relationships/notesSlide"/><Relationship Id="rId41" Target="notesSlides/notesSlide11.xml" Type="http://schemas.openxmlformats.org/officeDocument/2006/relationships/notesSlide"/><Relationship Id="rId42" Target="notesSlides/notesSlide12.xml" Type="http://schemas.openxmlformats.org/officeDocument/2006/relationships/notesSlide"/><Relationship Id="rId43" Target="notesSlides/notesSlide13.xml" Type="http://schemas.openxmlformats.org/officeDocument/2006/relationships/notesSlide"/><Relationship Id="rId44" Target="notesSlides/notesSlide14.xml" Type="http://schemas.openxmlformats.org/officeDocument/2006/relationships/notesSlide"/><Relationship Id="rId45" Target="notesSlides/notesSlide15.xml" Type="http://schemas.openxmlformats.org/officeDocument/2006/relationships/notesSlide"/><Relationship Id="rId46" Target="notesSlides/notesSlide16.xml" Type="http://schemas.openxmlformats.org/officeDocument/2006/relationships/notesSlide"/><Relationship Id="rId47" Target="notesSlides/notesSlide17.xml" Type="http://schemas.openxmlformats.org/officeDocument/2006/relationships/notesSlide"/><Relationship Id="rId48" Target="notesSlides/notesSlide18.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목차는 다음과 같이 진행하도록 하겠습니다.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기존에 저희가 진행하려 했던 프로젝트 주제는 귀농인을 대상으로 편의성 서비스를 제공하는 프로젝트였습니다.</a:t>
            </a:r>
          </a:p>
          <a:p>
            <a:r>
              <a:rPr lang="en-US"/>
              <a:t/>
            </a:r>
          </a:p>
          <a:p>
            <a:r>
              <a:rPr lang="en-US"/>
              <a:t>귀농인을 대상으로 이러한 기능을 제공하는 웹사이트에는 "그린대로"라는 사이트가 있습니다. 그린대로 웹사이트를 개선하는 방향으로 잡았었습니다. 그래서 귀농 활성화를 도모해 지방 인구 소멸 개선에 기여하겠다는 의의를 가졌습니다.</a:t>
            </a:r>
          </a:p>
          <a:p>
            <a:r>
              <a:rPr lang="en-US"/>
              <a:t/>
            </a:r>
          </a:p>
          <a:p>
            <a:r>
              <a:rPr lang="en-US"/>
              <a:t>하지만 귀농 귀촌 가구는 지속적으로 감소하고 있습니다. 그리고 지속적으로 감소하는 현 상황에서 웹사이트의 등장으로 저희가 의도한 지방 인구 소멸 개선에 기여하겠다는 의도가 현실성이 다소 부족했습니다. 그리고 무엇보다도 그린대로 웹사이트를 개선하려 했으나, 저희가 개선하기에는 다소 많은 기능을 구현해야 했습니다. 그렇다고 기능을 빼버리자니 이도저도 아닌 프로젝트가 될 것 같았습니다.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그래서 다음과 같은 기준으로 새로운 주제를 선정했습니다.</a:t>
            </a:r>
          </a:p>
          <a:p>
            <a:r>
              <a:rPr lang="en-US"/>
              <a:t/>
            </a:r>
          </a:p>
          <a:p>
            <a:r>
              <a:rPr lang="en-US"/>
              <a:t>하나의 메인 기능을 중심으로 부가 기능을 확장하는 명확한 의도와 컨셉, 개발 일정에 맞출 수 있는 현실적인 기능 구현 가능성, 그리고 </a:t>
            </a:r>
          </a:p>
          <a:p>
            <a:r>
              <a:rPr lang="en-US"/>
              <a:t/>
            </a:r>
          </a:p>
          <a:p>
            <a:r>
              <a:rPr lang="en-US"/>
              <a:t>그래서 저희가 선정한 새 주제는 자신의 수집품을 온라인으로 관리할 수 있는 서비스입니다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현재 국내에서는 개인의 수집품을 온라인으로 저장하거나 공유할 수 있는 플랫폼이 부재합니다.</a:t>
            </a:r>
          </a:p>
          <a:p>
            <a:r>
              <a:rPr lang="en-US"/>
              <a:t/>
            </a:r>
          </a:p>
          <a:p>
            <a:r>
              <a:rPr lang="en-US"/>
              <a:t>방송에서 수집품을 모으는 사람 한 번쯤은 보셨을겁니다. 그들은 자신이 모아온 수집품을 집에 전시하거나 집에 공간이 없다면 창고에 보관합니다. 제가 전에 방송에서 신발 모으는게 취미인 연예인을 본 기억이 있는데 정말 고가의 수집품을 가지고 있지만 공간이 부족해 따로 전시를 못한다고 합니다.</a:t>
            </a:r>
          </a:p>
          <a:p>
            <a:r>
              <a:rPr lang="en-US"/>
              <a:t/>
            </a:r>
          </a:p>
          <a:p>
            <a:r>
              <a:rPr lang="en-US"/>
              <a:t>고가의 물건이 아니더라도, 볼펜을 모으는 사람, 병뚜껑을 모으는 사람 우리 주변에는 수집품을 취미로 모으는 사람이 생각보다 많습니다. </a:t>
            </a:r>
          </a:p>
          <a:p>
            <a:r>
              <a:rPr lang="en-US"/>
              <a:t/>
            </a:r>
          </a:p>
          <a:p>
            <a:r>
              <a:rPr lang="en-US"/>
              <a:t>그래서 저희 조는 온라인 수집품 관리, 공유와 소통의 장, 수집품 거래 활성화를 목표로 주제를 재선정 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의미부여</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메인 기능은 수집품 온라인 관리입니다. 자신이 소유한 실물/디지털 수집품을 온라인으로 관리할 수 있습니다. 이 기능을 중심으로 저희가 구현할 업적 기능, 공통 관심사 커뮤니티, 수집품 중고 거래 부가 기능을 구현할 예정입니다.</a:t>
            </a:r>
          </a:p>
          <a:p>
            <a:r>
              <a:rPr lang="en-US"/>
              <a:t/>
            </a:r>
          </a:p>
          <a:p>
            <a:r>
              <a:rPr lang="en-US"/>
              <a:t>저희가 대상으로 하는 타겟층이 아무래도 수집 욕구가 있는 분들이기 때문에 업적 기능을 구현한다면 다소 밋밋할 수도 있는 저희 서비스를 보다 한층 더 흥미로운 서비스로 보완할 수 있습니다. </a:t>
            </a:r>
          </a:p>
          <a:p>
            <a:r>
              <a:rPr lang="en-US"/>
              <a:t/>
            </a:r>
          </a:p>
          <a:p>
            <a:r>
              <a:rPr lang="en-US"/>
              <a:t>그리고 커뮤니티 활성화를 통해 사용자의 서비스 유지율을 높일 수 있습니다. </a:t>
            </a:r>
          </a:p>
          <a:p>
            <a:r>
              <a:rPr lang="en-US"/>
              <a:t/>
            </a:r>
          </a:p>
          <a:p>
            <a:r>
              <a:rPr lang="en-US"/>
              <a:t>그리고 수집품을 거래할 수 있는 공간을 제공해서 또다른 서비스 이용을 유도할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7.png" Type="http://schemas.openxmlformats.org/officeDocument/2006/relationships/image"/><Relationship Id="rId4"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7.png" Type="http://schemas.openxmlformats.org/officeDocument/2006/relationships/image"/><Relationship Id="rId4"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9784317" y="1204445"/>
            <a:ext cx="7682589" cy="653198"/>
            <a:chOff x="0" y="0"/>
            <a:chExt cx="1669315" cy="141931"/>
          </a:xfrm>
        </p:grpSpPr>
        <p:sp>
          <p:nvSpPr>
            <p:cNvPr name="Freeform 3" id="3"/>
            <p:cNvSpPr/>
            <p:nvPr/>
          </p:nvSpPr>
          <p:spPr>
            <a:xfrm flipH="false" flipV="false" rot="0">
              <a:off x="0" y="0"/>
              <a:ext cx="1669315" cy="141931"/>
            </a:xfrm>
            <a:custGeom>
              <a:avLst/>
              <a:gdLst/>
              <a:ahLst/>
              <a:cxnLst/>
              <a:rect r="r" b="b" t="t" l="l"/>
              <a:pathLst>
                <a:path h="141931" w="1669315">
                  <a:moveTo>
                    <a:pt x="70965" y="0"/>
                  </a:moveTo>
                  <a:lnTo>
                    <a:pt x="1598350" y="0"/>
                  </a:lnTo>
                  <a:cubicBezTo>
                    <a:pt x="1617171" y="0"/>
                    <a:pt x="1635222" y="7477"/>
                    <a:pt x="1648530" y="20785"/>
                  </a:cubicBezTo>
                  <a:cubicBezTo>
                    <a:pt x="1661839" y="34094"/>
                    <a:pt x="1669315" y="52144"/>
                    <a:pt x="1669315" y="70965"/>
                  </a:cubicBezTo>
                  <a:lnTo>
                    <a:pt x="1669315" y="70965"/>
                  </a:lnTo>
                  <a:cubicBezTo>
                    <a:pt x="1669315" y="110158"/>
                    <a:pt x="1637543" y="141931"/>
                    <a:pt x="1598350" y="141931"/>
                  </a:cubicBezTo>
                  <a:lnTo>
                    <a:pt x="70965" y="141931"/>
                  </a:lnTo>
                  <a:cubicBezTo>
                    <a:pt x="52144" y="141931"/>
                    <a:pt x="34094" y="134454"/>
                    <a:pt x="20785" y="121145"/>
                  </a:cubicBezTo>
                  <a:cubicBezTo>
                    <a:pt x="7477" y="107837"/>
                    <a:pt x="0" y="89786"/>
                    <a:pt x="0" y="70965"/>
                  </a:cubicBezTo>
                  <a:lnTo>
                    <a:pt x="0" y="70965"/>
                  </a:lnTo>
                  <a:cubicBezTo>
                    <a:pt x="0" y="52144"/>
                    <a:pt x="7477" y="34094"/>
                    <a:pt x="20785" y="20785"/>
                  </a:cubicBezTo>
                  <a:cubicBezTo>
                    <a:pt x="34094" y="7477"/>
                    <a:pt x="52144" y="0"/>
                    <a:pt x="70965"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1669315" cy="256231"/>
            </a:xfrm>
            <a:prstGeom prst="rect">
              <a:avLst/>
            </a:prstGeom>
          </p:spPr>
          <p:txBody>
            <a:bodyPr anchor="ctr" rtlCol="false" tIns="50800" lIns="50800" bIns="50800" rIns="50800"/>
            <a:lstStyle/>
            <a:p>
              <a:pPr algn="ctr">
                <a:lnSpc>
                  <a:spcPts val="3905"/>
                </a:lnSpc>
              </a:pPr>
            </a:p>
          </p:txBody>
        </p:sp>
      </p:grpSp>
      <p:sp>
        <p:nvSpPr>
          <p:cNvPr name="AutoShape 5" id="5"/>
          <p:cNvSpPr/>
          <p:nvPr/>
        </p:nvSpPr>
        <p:spPr>
          <a:xfrm>
            <a:off x="1028700" y="5305915"/>
            <a:ext cx="7710053" cy="0"/>
          </a:xfrm>
          <a:prstGeom prst="line">
            <a:avLst/>
          </a:prstGeom>
          <a:ln cap="flat" w="38100">
            <a:solidFill>
              <a:srgbClr val="8882FF"/>
            </a:solidFill>
            <a:prstDash val="solid"/>
            <a:headEnd type="none" len="sm" w="sm"/>
            <a:tailEnd type="none" len="sm" w="sm"/>
          </a:ln>
        </p:spPr>
      </p:sp>
      <p:grpSp>
        <p:nvGrpSpPr>
          <p:cNvPr name="Group 6" id="6"/>
          <p:cNvGrpSpPr/>
          <p:nvPr/>
        </p:nvGrpSpPr>
        <p:grpSpPr>
          <a:xfrm rot="0">
            <a:off x="8660177" y="5239405"/>
            <a:ext cx="133021" cy="1330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82FF"/>
            </a:solidFill>
          </p:spPr>
        </p:sp>
        <p:sp>
          <p:nvSpPr>
            <p:cNvPr name="TextBox 8" id="8"/>
            <p:cNvSpPr txBox="true"/>
            <p:nvPr/>
          </p:nvSpPr>
          <p:spPr>
            <a:xfrm>
              <a:off x="76200" y="-38100"/>
              <a:ext cx="660400" cy="774700"/>
            </a:xfrm>
            <a:prstGeom prst="rect">
              <a:avLst/>
            </a:prstGeom>
          </p:spPr>
          <p:txBody>
            <a:bodyPr anchor="ctr" rtlCol="false" tIns="50800" lIns="50800" bIns="50800" rIns="50800"/>
            <a:lstStyle/>
            <a:p>
              <a:pPr algn="ctr">
                <a:lnSpc>
                  <a:spcPts val="3905"/>
                </a:lnSpc>
              </a:pPr>
            </a:p>
          </p:txBody>
        </p:sp>
      </p:grpSp>
      <p:sp>
        <p:nvSpPr>
          <p:cNvPr name="TextBox 9" id="9"/>
          <p:cNvSpPr txBox="true"/>
          <p:nvPr/>
        </p:nvSpPr>
        <p:spPr>
          <a:xfrm rot="0">
            <a:off x="1028700" y="2746835"/>
            <a:ext cx="8309022" cy="2219327"/>
          </a:xfrm>
          <a:prstGeom prst="rect">
            <a:avLst/>
          </a:prstGeom>
        </p:spPr>
        <p:txBody>
          <a:bodyPr anchor="t" rtlCol="false" tIns="0" lIns="0" bIns="0" rIns="0">
            <a:spAutoFit/>
          </a:bodyPr>
          <a:lstStyle/>
          <a:p>
            <a:pPr algn="l">
              <a:lnSpc>
                <a:spcPts val="8999"/>
              </a:lnSpc>
            </a:pPr>
            <a:r>
              <a:rPr lang="en-US" sz="5999">
                <a:solidFill>
                  <a:srgbClr val="003172"/>
                </a:solidFill>
                <a:latin typeface="210 네버랜드"/>
                <a:ea typeface="210 네버랜드"/>
                <a:cs typeface="210 네버랜드"/>
                <a:sym typeface="210 네버랜드"/>
              </a:rPr>
              <a:t>나만의 컬렉션 북</a:t>
            </a:r>
          </a:p>
          <a:p>
            <a:pPr algn="l">
              <a:lnSpc>
                <a:spcPts val="8999"/>
              </a:lnSpc>
            </a:pPr>
            <a:r>
              <a:rPr lang="en-US" sz="5999">
                <a:solidFill>
                  <a:srgbClr val="003172"/>
                </a:solidFill>
                <a:latin typeface="210 네버랜드"/>
                <a:ea typeface="210 네버랜드"/>
                <a:cs typeface="210 네버랜드"/>
                <a:sym typeface="210 네버랜드"/>
              </a:rPr>
              <a:t>수집품 웹 저장소</a:t>
            </a:r>
          </a:p>
        </p:txBody>
      </p:sp>
      <p:sp>
        <p:nvSpPr>
          <p:cNvPr name="TextBox 10" id="10"/>
          <p:cNvSpPr txBox="true"/>
          <p:nvPr/>
        </p:nvSpPr>
        <p:spPr>
          <a:xfrm rot="0">
            <a:off x="9784317" y="1166960"/>
            <a:ext cx="7682589" cy="585294"/>
          </a:xfrm>
          <a:prstGeom prst="rect">
            <a:avLst/>
          </a:prstGeom>
        </p:spPr>
        <p:txBody>
          <a:bodyPr anchor="t" rtlCol="false" tIns="0" lIns="0" bIns="0" rIns="0">
            <a:spAutoFit/>
          </a:bodyPr>
          <a:lstStyle/>
          <a:p>
            <a:pPr algn="ctr">
              <a:lnSpc>
                <a:spcPts val="4916"/>
              </a:lnSpc>
            </a:pPr>
            <a:r>
              <a:rPr lang="en-US" sz="2909">
                <a:solidFill>
                  <a:srgbClr val="F6F5F5"/>
                </a:solidFill>
                <a:latin typeface="둥근펜"/>
                <a:ea typeface="둥근펜"/>
                <a:cs typeface="둥근펜"/>
                <a:sym typeface="둥근펜"/>
              </a:rPr>
              <a:t>네이버클라우드 데브옵스 14기</a:t>
            </a:r>
          </a:p>
        </p:txBody>
      </p:sp>
      <p:sp>
        <p:nvSpPr>
          <p:cNvPr name="TextBox 11" id="11"/>
          <p:cNvSpPr txBox="true"/>
          <p:nvPr/>
        </p:nvSpPr>
        <p:spPr>
          <a:xfrm rot="0">
            <a:off x="1028700" y="914400"/>
            <a:ext cx="1496616" cy="465789"/>
          </a:xfrm>
          <a:prstGeom prst="rect">
            <a:avLst/>
          </a:prstGeom>
        </p:spPr>
        <p:txBody>
          <a:bodyPr anchor="t" rtlCol="false" tIns="0" lIns="0" bIns="0" rIns="0">
            <a:spAutoFit/>
          </a:bodyPr>
          <a:lstStyle/>
          <a:p>
            <a:pPr algn="ctr">
              <a:lnSpc>
                <a:spcPts val="3905"/>
              </a:lnSpc>
              <a:spcBef>
                <a:spcPct val="0"/>
              </a:spcBef>
            </a:pPr>
            <a:r>
              <a:rPr lang="en-US" sz="2310">
                <a:solidFill>
                  <a:srgbClr val="000000"/>
                </a:solidFill>
                <a:latin typeface="Open Sans"/>
                <a:ea typeface="Open Sans"/>
                <a:cs typeface="Open Sans"/>
                <a:sym typeface="Open Sans"/>
              </a:rPr>
              <a:t>2024.09.27</a:t>
            </a:r>
          </a:p>
        </p:txBody>
      </p:sp>
      <p:sp>
        <p:nvSpPr>
          <p:cNvPr name="TextBox 12" id="12"/>
          <p:cNvSpPr txBox="true"/>
          <p:nvPr/>
        </p:nvSpPr>
        <p:spPr>
          <a:xfrm rot="0">
            <a:off x="1028700" y="5382606"/>
            <a:ext cx="6005915" cy="735711"/>
          </a:xfrm>
          <a:prstGeom prst="rect">
            <a:avLst/>
          </a:prstGeom>
        </p:spPr>
        <p:txBody>
          <a:bodyPr anchor="t" rtlCol="false" tIns="0" lIns="0" bIns="0" rIns="0">
            <a:spAutoFit/>
          </a:bodyPr>
          <a:lstStyle/>
          <a:p>
            <a:pPr algn="l">
              <a:lnSpc>
                <a:spcPts val="3042"/>
              </a:lnSpc>
            </a:pPr>
            <a:r>
              <a:rPr lang="en-US" sz="1800" b="true">
                <a:solidFill>
                  <a:srgbClr val="000000"/>
                </a:solidFill>
                <a:latin typeface="둥근펜 Bold"/>
                <a:ea typeface="둥근펜 Bold"/>
                <a:cs typeface="둥근펜 Bold"/>
                <a:sym typeface="둥근펜 Bold"/>
              </a:rPr>
              <a:t>2팀 </a:t>
            </a:r>
          </a:p>
          <a:p>
            <a:pPr algn="l">
              <a:lnSpc>
                <a:spcPts val="3042"/>
              </a:lnSpc>
              <a:spcBef>
                <a:spcPct val="0"/>
              </a:spcBef>
            </a:pPr>
            <a:r>
              <a:rPr lang="en-US" sz="1800">
                <a:solidFill>
                  <a:srgbClr val="000000"/>
                </a:solidFill>
                <a:latin typeface="둥근펜"/>
                <a:ea typeface="둥근펜"/>
                <a:cs typeface="둥근펜"/>
                <a:sym typeface="둥근펜"/>
              </a:rPr>
              <a:t>김민수 | 강윤상 | 권기윤 | 김재우 | 이우성 | 양지윤</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504124"/>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1523090" y="1553276"/>
            <a:ext cx="15241821" cy="8535420"/>
          </a:xfrm>
          <a:custGeom>
            <a:avLst/>
            <a:gdLst/>
            <a:ahLst/>
            <a:cxnLst/>
            <a:rect r="r" b="b" t="t" l="l"/>
            <a:pathLst>
              <a:path h="8535420" w="15241821">
                <a:moveTo>
                  <a:pt x="0" y="0"/>
                </a:moveTo>
                <a:lnTo>
                  <a:pt x="15241820" y="0"/>
                </a:lnTo>
                <a:lnTo>
                  <a:pt x="15241820" y="8535419"/>
                </a:lnTo>
                <a:lnTo>
                  <a:pt x="0" y="8535419"/>
                </a:lnTo>
                <a:lnTo>
                  <a:pt x="0" y="0"/>
                </a:lnTo>
                <a:close/>
              </a:path>
            </a:pathLst>
          </a:custGeom>
          <a:blipFill>
            <a:blip r:embed="rId3"/>
            <a:stretch>
              <a:fillRect l="0" t="0" r="0" b="0"/>
            </a:stretch>
          </a:blipFill>
          <a:ln cap="sq">
            <a:noFill/>
            <a:prstDash val="solid"/>
            <a:miter/>
          </a:ln>
        </p:spPr>
      </p:sp>
      <p:sp>
        <p:nvSpPr>
          <p:cNvPr name="TextBox 6" id="6"/>
          <p:cNvSpPr txBox="true"/>
          <p:nvPr/>
        </p:nvSpPr>
        <p:spPr>
          <a:xfrm rot="0">
            <a:off x="2159310" y="714028"/>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4-3. 프로필</a:t>
            </a:r>
          </a:p>
        </p:txBody>
      </p:sp>
      <p:sp>
        <p:nvSpPr>
          <p:cNvPr name="TextBox 7" id="7"/>
          <p:cNvSpPr txBox="true"/>
          <p:nvPr/>
        </p:nvSpPr>
        <p:spPr>
          <a:xfrm rot="0">
            <a:off x="930367" y="661736"/>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04</a:t>
            </a:r>
          </a:p>
        </p:txBody>
      </p:sp>
      <p:sp>
        <p:nvSpPr>
          <p:cNvPr name="TextBox 8" id="8"/>
          <p:cNvSpPr txBox="true"/>
          <p:nvPr/>
        </p:nvSpPr>
        <p:spPr>
          <a:xfrm rot="0">
            <a:off x="2159310" y="389824"/>
            <a:ext cx="1722388"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UI Prototype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504124"/>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1705492" y="1783944"/>
            <a:ext cx="14877016" cy="8331129"/>
          </a:xfrm>
          <a:custGeom>
            <a:avLst/>
            <a:gdLst/>
            <a:ahLst/>
            <a:cxnLst/>
            <a:rect r="r" b="b" t="t" l="l"/>
            <a:pathLst>
              <a:path h="8331129" w="14877016">
                <a:moveTo>
                  <a:pt x="0" y="0"/>
                </a:moveTo>
                <a:lnTo>
                  <a:pt x="14877016" y="0"/>
                </a:lnTo>
                <a:lnTo>
                  <a:pt x="14877016" y="8331129"/>
                </a:lnTo>
                <a:lnTo>
                  <a:pt x="0" y="8331129"/>
                </a:lnTo>
                <a:lnTo>
                  <a:pt x="0" y="0"/>
                </a:lnTo>
                <a:close/>
              </a:path>
            </a:pathLst>
          </a:custGeom>
          <a:blipFill>
            <a:blip r:embed="rId3"/>
            <a:stretch>
              <a:fillRect l="0" t="0" r="0" b="0"/>
            </a:stretch>
          </a:blipFill>
          <a:ln cap="sq">
            <a:noFill/>
            <a:prstDash val="solid"/>
            <a:miter/>
          </a:ln>
        </p:spPr>
      </p:sp>
      <p:sp>
        <p:nvSpPr>
          <p:cNvPr name="TextBox 6" id="6"/>
          <p:cNvSpPr txBox="true"/>
          <p:nvPr/>
        </p:nvSpPr>
        <p:spPr>
          <a:xfrm rot="0">
            <a:off x="2159310" y="714028"/>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4-4. 프로필 수정</a:t>
            </a:r>
          </a:p>
        </p:txBody>
      </p:sp>
      <p:sp>
        <p:nvSpPr>
          <p:cNvPr name="TextBox 7" id="7"/>
          <p:cNvSpPr txBox="true"/>
          <p:nvPr/>
        </p:nvSpPr>
        <p:spPr>
          <a:xfrm rot="0">
            <a:off x="930367" y="661736"/>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04</a:t>
            </a:r>
          </a:p>
        </p:txBody>
      </p:sp>
      <p:sp>
        <p:nvSpPr>
          <p:cNvPr name="TextBox 8" id="8"/>
          <p:cNvSpPr txBox="true"/>
          <p:nvPr/>
        </p:nvSpPr>
        <p:spPr>
          <a:xfrm rot="0">
            <a:off x="2159310" y="389824"/>
            <a:ext cx="1722388"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UI Prototype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547238"/>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1559028" y="1596390"/>
            <a:ext cx="15120935" cy="8486625"/>
          </a:xfrm>
          <a:custGeom>
            <a:avLst/>
            <a:gdLst/>
            <a:ahLst/>
            <a:cxnLst/>
            <a:rect r="r" b="b" t="t" l="l"/>
            <a:pathLst>
              <a:path h="8486625" w="15120935">
                <a:moveTo>
                  <a:pt x="0" y="0"/>
                </a:moveTo>
                <a:lnTo>
                  <a:pt x="15120935" y="0"/>
                </a:lnTo>
                <a:lnTo>
                  <a:pt x="15120935" y="8486625"/>
                </a:lnTo>
                <a:lnTo>
                  <a:pt x="0" y="8486625"/>
                </a:lnTo>
                <a:lnTo>
                  <a:pt x="0" y="0"/>
                </a:lnTo>
                <a:close/>
              </a:path>
            </a:pathLst>
          </a:custGeom>
          <a:blipFill>
            <a:blip r:embed="rId3"/>
            <a:stretch>
              <a:fillRect l="0" t="0" r="0" b="0"/>
            </a:stretch>
          </a:blipFill>
          <a:ln cap="sq">
            <a:noFill/>
            <a:prstDash val="solid"/>
            <a:miter/>
          </a:ln>
        </p:spPr>
      </p:sp>
      <p:sp>
        <p:nvSpPr>
          <p:cNvPr name="TextBox 6" id="6"/>
          <p:cNvSpPr txBox="true"/>
          <p:nvPr/>
        </p:nvSpPr>
        <p:spPr>
          <a:xfrm rot="0">
            <a:off x="2159310" y="757142"/>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4-5. 마이홈</a:t>
            </a:r>
          </a:p>
        </p:txBody>
      </p:sp>
      <p:sp>
        <p:nvSpPr>
          <p:cNvPr name="TextBox 7" id="7"/>
          <p:cNvSpPr txBox="true"/>
          <p:nvPr/>
        </p:nvSpPr>
        <p:spPr>
          <a:xfrm rot="0">
            <a:off x="930367" y="704850"/>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04</a:t>
            </a:r>
          </a:p>
        </p:txBody>
      </p:sp>
      <p:sp>
        <p:nvSpPr>
          <p:cNvPr name="TextBox 8" id="8"/>
          <p:cNvSpPr txBox="true"/>
          <p:nvPr/>
        </p:nvSpPr>
        <p:spPr>
          <a:xfrm rot="0">
            <a:off x="2159310" y="432938"/>
            <a:ext cx="1722388"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UI Prototype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547238"/>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1559028" y="1596390"/>
            <a:ext cx="15120935" cy="8486625"/>
          </a:xfrm>
          <a:custGeom>
            <a:avLst/>
            <a:gdLst/>
            <a:ahLst/>
            <a:cxnLst/>
            <a:rect r="r" b="b" t="t" l="l"/>
            <a:pathLst>
              <a:path h="8486625" w="15120935">
                <a:moveTo>
                  <a:pt x="0" y="0"/>
                </a:moveTo>
                <a:lnTo>
                  <a:pt x="15120935" y="0"/>
                </a:lnTo>
                <a:lnTo>
                  <a:pt x="15120935" y="8486625"/>
                </a:lnTo>
                <a:lnTo>
                  <a:pt x="0" y="8486625"/>
                </a:lnTo>
                <a:lnTo>
                  <a:pt x="0" y="0"/>
                </a:lnTo>
                <a:close/>
              </a:path>
            </a:pathLst>
          </a:custGeom>
          <a:blipFill>
            <a:blip r:embed="rId3">
              <a:alphaModFix amt="38000"/>
            </a:blip>
            <a:stretch>
              <a:fillRect l="0" t="0" r="0" b="0"/>
            </a:stretch>
          </a:blipFill>
          <a:ln cap="sq">
            <a:noFill/>
            <a:prstDash val="solid"/>
            <a:miter/>
          </a:ln>
        </p:spPr>
      </p:sp>
      <p:sp>
        <p:nvSpPr>
          <p:cNvPr name="TextBox 6" id="6"/>
          <p:cNvSpPr txBox="true"/>
          <p:nvPr/>
        </p:nvSpPr>
        <p:spPr>
          <a:xfrm rot="0">
            <a:off x="2159310" y="757142"/>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4-6. 마이홈/수집품 등록</a:t>
            </a:r>
          </a:p>
        </p:txBody>
      </p:sp>
      <p:sp>
        <p:nvSpPr>
          <p:cNvPr name="TextBox 7" id="7"/>
          <p:cNvSpPr txBox="true"/>
          <p:nvPr/>
        </p:nvSpPr>
        <p:spPr>
          <a:xfrm rot="0">
            <a:off x="930367" y="704850"/>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04</a:t>
            </a:r>
          </a:p>
        </p:txBody>
      </p:sp>
      <p:sp>
        <p:nvSpPr>
          <p:cNvPr name="TextBox 8" id="8"/>
          <p:cNvSpPr txBox="true"/>
          <p:nvPr/>
        </p:nvSpPr>
        <p:spPr>
          <a:xfrm rot="0">
            <a:off x="2159310" y="432938"/>
            <a:ext cx="1722388"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UI Prototype</a:t>
            </a:r>
          </a:p>
        </p:txBody>
      </p:sp>
      <p:sp>
        <p:nvSpPr>
          <p:cNvPr name="Freeform 9" id="9"/>
          <p:cNvSpPr/>
          <p:nvPr/>
        </p:nvSpPr>
        <p:spPr>
          <a:xfrm flipH="false" flipV="false" rot="0">
            <a:off x="4827002" y="2899679"/>
            <a:ext cx="8906121" cy="6111825"/>
          </a:xfrm>
          <a:custGeom>
            <a:avLst/>
            <a:gdLst/>
            <a:ahLst/>
            <a:cxnLst/>
            <a:rect r="r" b="b" t="t" l="l"/>
            <a:pathLst>
              <a:path h="6111825" w="8906121">
                <a:moveTo>
                  <a:pt x="0" y="0"/>
                </a:moveTo>
                <a:lnTo>
                  <a:pt x="8906121" y="0"/>
                </a:lnTo>
                <a:lnTo>
                  <a:pt x="8906121" y="6111825"/>
                </a:lnTo>
                <a:lnTo>
                  <a:pt x="0" y="6111825"/>
                </a:lnTo>
                <a:lnTo>
                  <a:pt x="0" y="0"/>
                </a:lnTo>
                <a:close/>
              </a:path>
            </a:pathLst>
          </a:custGeom>
          <a:blipFill>
            <a:blip r:embed="rId4"/>
            <a:stretch>
              <a:fillRect l="0" t="0" r="0" b="0"/>
            </a:stretch>
          </a:blipFill>
          <a:ln cap="sq">
            <a:no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504124"/>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1559028" y="1596390"/>
            <a:ext cx="15120935" cy="8486625"/>
          </a:xfrm>
          <a:custGeom>
            <a:avLst/>
            <a:gdLst/>
            <a:ahLst/>
            <a:cxnLst/>
            <a:rect r="r" b="b" t="t" l="l"/>
            <a:pathLst>
              <a:path h="8486625" w="15120935">
                <a:moveTo>
                  <a:pt x="0" y="0"/>
                </a:moveTo>
                <a:lnTo>
                  <a:pt x="15120935" y="0"/>
                </a:lnTo>
                <a:lnTo>
                  <a:pt x="15120935" y="8486625"/>
                </a:lnTo>
                <a:lnTo>
                  <a:pt x="0" y="8486625"/>
                </a:lnTo>
                <a:lnTo>
                  <a:pt x="0" y="0"/>
                </a:lnTo>
                <a:close/>
              </a:path>
            </a:pathLst>
          </a:custGeom>
          <a:blipFill>
            <a:blip r:embed="rId3">
              <a:alphaModFix amt="38000"/>
            </a:blip>
            <a:stretch>
              <a:fillRect l="0" t="0" r="0" b="0"/>
            </a:stretch>
          </a:blipFill>
          <a:ln cap="sq">
            <a:noFill/>
            <a:prstDash val="solid"/>
            <a:miter/>
          </a:ln>
        </p:spPr>
      </p:sp>
      <p:sp>
        <p:nvSpPr>
          <p:cNvPr name="Freeform 6" id="6"/>
          <p:cNvSpPr/>
          <p:nvPr/>
        </p:nvSpPr>
        <p:spPr>
          <a:xfrm flipH="false" flipV="false" rot="0">
            <a:off x="4932126" y="2783790"/>
            <a:ext cx="8889928" cy="6111825"/>
          </a:xfrm>
          <a:custGeom>
            <a:avLst/>
            <a:gdLst/>
            <a:ahLst/>
            <a:cxnLst/>
            <a:rect r="r" b="b" t="t" l="l"/>
            <a:pathLst>
              <a:path h="6111825" w="8889928">
                <a:moveTo>
                  <a:pt x="0" y="0"/>
                </a:moveTo>
                <a:lnTo>
                  <a:pt x="8889928" y="0"/>
                </a:lnTo>
                <a:lnTo>
                  <a:pt x="8889928" y="6111825"/>
                </a:lnTo>
                <a:lnTo>
                  <a:pt x="0" y="6111825"/>
                </a:lnTo>
                <a:lnTo>
                  <a:pt x="0" y="0"/>
                </a:lnTo>
                <a:close/>
              </a:path>
            </a:pathLst>
          </a:custGeom>
          <a:blipFill>
            <a:blip r:embed="rId4"/>
            <a:stretch>
              <a:fillRect l="0" t="0" r="0" b="0"/>
            </a:stretch>
          </a:blipFill>
          <a:ln cap="sq">
            <a:noFill/>
            <a:prstDash val="solid"/>
            <a:miter/>
          </a:ln>
        </p:spPr>
      </p:sp>
      <p:sp>
        <p:nvSpPr>
          <p:cNvPr name="TextBox 7" id="7"/>
          <p:cNvSpPr txBox="true"/>
          <p:nvPr/>
        </p:nvSpPr>
        <p:spPr>
          <a:xfrm rot="0">
            <a:off x="2159310" y="714028"/>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4-7. 마이홈/수집품 수정</a:t>
            </a:r>
          </a:p>
        </p:txBody>
      </p:sp>
      <p:sp>
        <p:nvSpPr>
          <p:cNvPr name="TextBox 8" id="8"/>
          <p:cNvSpPr txBox="true"/>
          <p:nvPr/>
        </p:nvSpPr>
        <p:spPr>
          <a:xfrm rot="0">
            <a:off x="930367" y="661736"/>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04</a:t>
            </a:r>
          </a:p>
        </p:txBody>
      </p:sp>
      <p:sp>
        <p:nvSpPr>
          <p:cNvPr name="TextBox 9" id="9"/>
          <p:cNvSpPr txBox="true"/>
          <p:nvPr/>
        </p:nvSpPr>
        <p:spPr>
          <a:xfrm rot="0">
            <a:off x="2159310" y="389824"/>
            <a:ext cx="1722388"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UI Prototype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504124"/>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1559028" y="1596390"/>
            <a:ext cx="15120935" cy="8486625"/>
          </a:xfrm>
          <a:custGeom>
            <a:avLst/>
            <a:gdLst/>
            <a:ahLst/>
            <a:cxnLst/>
            <a:rect r="r" b="b" t="t" l="l"/>
            <a:pathLst>
              <a:path h="8486625" w="15120935">
                <a:moveTo>
                  <a:pt x="0" y="0"/>
                </a:moveTo>
                <a:lnTo>
                  <a:pt x="15120935" y="0"/>
                </a:lnTo>
                <a:lnTo>
                  <a:pt x="15120935" y="8486625"/>
                </a:lnTo>
                <a:lnTo>
                  <a:pt x="0" y="8486625"/>
                </a:lnTo>
                <a:lnTo>
                  <a:pt x="0" y="0"/>
                </a:lnTo>
                <a:close/>
              </a:path>
            </a:pathLst>
          </a:custGeom>
          <a:blipFill>
            <a:blip r:embed="rId3">
              <a:alphaModFix amt="38000"/>
            </a:blip>
            <a:stretch>
              <a:fillRect l="0" t="0" r="0" b="0"/>
            </a:stretch>
          </a:blipFill>
          <a:ln cap="sq">
            <a:noFill/>
            <a:prstDash val="solid"/>
            <a:miter/>
          </a:ln>
        </p:spPr>
      </p:sp>
      <p:sp>
        <p:nvSpPr>
          <p:cNvPr name="Freeform 6" id="6"/>
          <p:cNvSpPr/>
          <p:nvPr/>
        </p:nvSpPr>
        <p:spPr>
          <a:xfrm flipH="false" flipV="false" rot="0">
            <a:off x="4523850" y="2680675"/>
            <a:ext cx="9240299" cy="6318055"/>
          </a:xfrm>
          <a:custGeom>
            <a:avLst/>
            <a:gdLst/>
            <a:ahLst/>
            <a:cxnLst/>
            <a:rect r="r" b="b" t="t" l="l"/>
            <a:pathLst>
              <a:path h="6318055" w="9240299">
                <a:moveTo>
                  <a:pt x="0" y="0"/>
                </a:moveTo>
                <a:lnTo>
                  <a:pt x="9240300" y="0"/>
                </a:lnTo>
                <a:lnTo>
                  <a:pt x="9240300" y="6318055"/>
                </a:lnTo>
                <a:lnTo>
                  <a:pt x="0" y="6318055"/>
                </a:lnTo>
                <a:lnTo>
                  <a:pt x="0" y="0"/>
                </a:lnTo>
                <a:close/>
              </a:path>
            </a:pathLst>
          </a:custGeom>
          <a:blipFill>
            <a:blip r:embed="rId4"/>
            <a:stretch>
              <a:fillRect l="0" t="0" r="0" b="0"/>
            </a:stretch>
          </a:blipFill>
          <a:ln cap="sq">
            <a:noFill/>
            <a:prstDash val="solid"/>
            <a:miter/>
          </a:ln>
        </p:spPr>
      </p:sp>
      <p:sp>
        <p:nvSpPr>
          <p:cNvPr name="TextBox 7" id="7"/>
          <p:cNvSpPr txBox="true"/>
          <p:nvPr/>
        </p:nvSpPr>
        <p:spPr>
          <a:xfrm rot="0">
            <a:off x="2159310" y="714028"/>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4-8. 마이홈/게시글 작성</a:t>
            </a:r>
          </a:p>
        </p:txBody>
      </p:sp>
      <p:sp>
        <p:nvSpPr>
          <p:cNvPr name="TextBox 8" id="8"/>
          <p:cNvSpPr txBox="true"/>
          <p:nvPr/>
        </p:nvSpPr>
        <p:spPr>
          <a:xfrm rot="0">
            <a:off x="930367" y="661736"/>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04</a:t>
            </a:r>
          </a:p>
        </p:txBody>
      </p:sp>
      <p:sp>
        <p:nvSpPr>
          <p:cNvPr name="TextBox 9" id="9"/>
          <p:cNvSpPr txBox="true"/>
          <p:nvPr/>
        </p:nvSpPr>
        <p:spPr>
          <a:xfrm rot="0">
            <a:off x="2159310" y="389824"/>
            <a:ext cx="1722388"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UI Prototype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504124"/>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1576935" y="1553276"/>
            <a:ext cx="15134130" cy="8494030"/>
          </a:xfrm>
          <a:custGeom>
            <a:avLst/>
            <a:gdLst/>
            <a:ahLst/>
            <a:cxnLst/>
            <a:rect r="r" b="b" t="t" l="l"/>
            <a:pathLst>
              <a:path h="8494030" w="15134130">
                <a:moveTo>
                  <a:pt x="0" y="0"/>
                </a:moveTo>
                <a:lnTo>
                  <a:pt x="15134130" y="0"/>
                </a:lnTo>
                <a:lnTo>
                  <a:pt x="15134130" y="8494030"/>
                </a:lnTo>
                <a:lnTo>
                  <a:pt x="0" y="8494030"/>
                </a:lnTo>
                <a:lnTo>
                  <a:pt x="0" y="0"/>
                </a:lnTo>
                <a:close/>
              </a:path>
            </a:pathLst>
          </a:custGeom>
          <a:blipFill>
            <a:blip r:embed="rId3"/>
            <a:stretch>
              <a:fillRect l="0" t="0" r="0" b="0"/>
            </a:stretch>
          </a:blipFill>
          <a:ln cap="sq">
            <a:noFill/>
            <a:prstDash val="solid"/>
            <a:miter/>
          </a:ln>
        </p:spPr>
      </p:sp>
      <p:sp>
        <p:nvSpPr>
          <p:cNvPr name="TextBox 6" id="6"/>
          <p:cNvSpPr txBox="true"/>
          <p:nvPr/>
        </p:nvSpPr>
        <p:spPr>
          <a:xfrm rot="0">
            <a:off x="2159310" y="714028"/>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4-9. 둘러보기</a:t>
            </a:r>
          </a:p>
        </p:txBody>
      </p:sp>
      <p:sp>
        <p:nvSpPr>
          <p:cNvPr name="TextBox 7" id="7"/>
          <p:cNvSpPr txBox="true"/>
          <p:nvPr/>
        </p:nvSpPr>
        <p:spPr>
          <a:xfrm rot="0">
            <a:off x="930367" y="661736"/>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04</a:t>
            </a:r>
          </a:p>
        </p:txBody>
      </p:sp>
      <p:sp>
        <p:nvSpPr>
          <p:cNvPr name="TextBox 8" id="8"/>
          <p:cNvSpPr txBox="true"/>
          <p:nvPr/>
        </p:nvSpPr>
        <p:spPr>
          <a:xfrm rot="0">
            <a:off x="2159310" y="389824"/>
            <a:ext cx="1722388"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UI Prototype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504124"/>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1658318" y="1572326"/>
            <a:ext cx="14971364" cy="8402678"/>
          </a:xfrm>
          <a:custGeom>
            <a:avLst/>
            <a:gdLst/>
            <a:ahLst/>
            <a:cxnLst/>
            <a:rect r="r" b="b" t="t" l="l"/>
            <a:pathLst>
              <a:path h="8402678" w="14971364">
                <a:moveTo>
                  <a:pt x="0" y="0"/>
                </a:moveTo>
                <a:lnTo>
                  <a:pt x="14971364" y="0"/>
                </a:lnTo>
                <a:lnTo>
                  <a:pt x="14971364" y="8402678"/>
                </a:lnTo>
                <a:lnTo>
                  <a:pt x="0" y="8402678"/>
                </a:lnTo>
                <a:lnTo>
                  <a:pt x="0" y="0"/>
                </a:lnTo>
                <a:close/>
              </a:path>
            </a:pathLst>
          </a:custGeom>
          <a:blipFill>
            <a:blip r:embed="rId3"/>
            <a:stretch>
              <a:fillRect l="0" t="0" r="0" b="0"/>
            </a:stretch>
          </a:blipFill>
          <a:ln cap="sq">
            <a:noFill/>
            <a:prstDash val="solid"/>
            <a:miter/>
          </a:ln>
        </p:spPr>
      </p:sp>
      <p:sp>
        <p:nvSpPr>
          <p:cNvPr name="TextBox 6" id="6"/>
          <p:cNvSpPr txBox="true"/>
          <p:nvPr/>
        </p:nvSpPr>
        <p:spPr>
          <a:xfrm rot="0">
            <a:off x="2159310" y="714028"/>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4-10. 둘러보기/더보기</a:t>
            </a:r>
          </a:p>
        </p:txBody>
      </p:sp>
      <p:sp>
        <p:nvSpPr>
          <p:cNvPr name="TextBox 7" id="7"/>
          <p:cNvSpPr txBox="true"/>
          <p:nvPr/>
        </p:nvSpPr>
        <p:spPr>
          <a:xfrm rot="0">
            <a:off x="930367" y="661736"/>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04</a:t>
            </a:r>
          </a:p>
        </p:txBody>
      </p:sp>
      <p:sp>
        <p:nvSpPr>
          <p:cNvPr name="TextBox 8" id="8"/>
          <p:cNvSpPr txBox="true"/>
          <p:nvPr/>
        </p:nvSpPr>
        <p:spPr>
          <a:xfrm rot="0">
            <a:off x="2159310" y="389824"/>
            <a:ext cx="1722388"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UI Prototype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504124"/>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1988470" y="1553276"/>
            <a:ext cx="15270830" cy="8513488"/>
          </a:xfrm>
          <a:custGeom>
            <a:avLst/>
            <a:gdLst/>
            <a:ahLst/>
            <a:cxnLst/>
            <a:rect r="r" b="b" t="t" l="l"/>
            <a:pathLst>
              <a:path h="8513488" w="15270830">
                <a:moveTo>
                  <a:pt x="0" y="0"/>
                </a:moveTo>
                <a:lnTo>
                  <a:pt x="15270830" y="0"/>
                </a:lnTo>
                <a:lnTo>
                  <a:pt x="15270830" y="8513487"/>
                </a:lnTo>
                <a:lnTo>
                  <a:pt x="0" y="8513487"/>
                </a:lnTo>
                <a:lnTo>
                  <a:pt x="0" y="0"/>
                </a:lnTo>
                <a:close/>
              </a:path>
            </a:pathLst>
          </a:custGeom>
          <a:blipFill>
            <a:blip r:embed="rId3"/>
            <a:stretch>
              <a:fillRect l="0" t="0" r="0" b="0"/>
            </a:stretch>
          </a:blipFill>
          <a:ln cap="sq">
            <a:noFill/>
            <a:prstDash val="solid"/>
            <a:miter/>
          </a:ln>
        </p:spPr>
      </p:sp>
      <p:sp>
        <p:nvSpPr>
          <p:cNvPr name="TextBox 6" id="6"/>
          <p:cNvSpPr txBox="true"/>
          <p:nvPr/>
        </p:nvSpPr>
        <p:spPr>
          <a:xfrm rot="0">
            <a:off x="2159310" y="714028"/>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4-11. 둘러보기/게시글</a:t>
            </a:r>
          </a:p>
        </p:txBody>
      </p:sp>
      <p:sp>
        <p:nvSpPr>
          <p:cNvPr name="TextBox 7" id="7"/>
          <p:cNvSpPr txBox="true"/>
          <p:nvPr/>
        </p:nvSpPr>
        <p:spPr>
          <a:xfrm rot="0">
            <a:off x="930367" y="661736"/>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04</a:t>
            </a:r>
          </a:p>
        </p:txBody>
      </p:sp>
      <p:sp>
        <p:nvSpPr>
          <p:cNvPr name="TextBox 8" id="8"/>
          <p:cNvSpPr txBox="true"/>
          <p:nvPr/>
        </p:nvSpPr>
        <p:spPr>
          <a:xfrm rot="0">
            <a:off x="2159310" y="389824"/>
            <a:ext cx="1722388"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UI Prototype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0" y="0"/>
            <a:ext cx="6262932" cy="10287000"/>
            <a:chOff x="0" y="0"/>
            <a:chExt cx="1649496" cy="2709333"/>
          </a:xfrm>
        </p:grpSpPr>
        <p:sp>
          <p:nvSpPr>
            <p:cNvPr name="Freeform 3" id="3"/>
            <p:cNvSpPr/>
            <p:nvPr/>
          </p:nvSpPr>
          <p:spPr>
            <a:xfrm flipH="false" flipV="false" rot="0">
              <a:off x="0" y="0"/>
              <a:ext cx="1649496" cy="2709333"/>
            </a:xfrm>
            <a:custGeom>
              <a:avLst/>
              <a:gdLst/>
              <a:ahLst/>
              <a:cxnLst/>
              <a:rect r="r" b="b" t="t" l="l"/>
              <a:pathLst>
                <a:path h="2709333" w="1649496">
                  <a:moveTo>
                    <a:pt x="8653" y="0"/>
                  </a:moveTo>
                  <a:lnTo>
                    <a:pt x="1640843" y="0"/>
                  </a:lnTo>
                  <a:cubicBezTo>
                    <a:pt x="1643138" y="0"/>
                    <a:pt x="1645339" y="912"/>
                    <a:pt x="1646962" y="2534"/>
                  </a:cubicBezTo>
                  <a:cubicBezTo>
                    <a:pt x="1648585" y="4157"/>
                    <a:pt x="1649496" y="6358"/>
                    <a:pt x="1649496" y="8653"/>
                  </a:cubicBezTo>
                  <a:lnTo>
                    <a:pt x="1649496" y="2700680"/>
                  </a:lnTo>
                  <a:cubicBezTo>
                    <a:pt x="1649496" y="2702975"/>
                    <a:pt x="1648585" y="2705176"/>
                    <a:pt x="1646962" y="2706799"/>
                  </a:cubicBezTo>
                  <a:cubicBezTo>
                    <a:pt x="1645339" y="2708422"/>
                    <a:pt x="1643138" y="2709333"/>
                    <a:pt x="1640843" y="2709333"/>
                  </a:cubicBezTo>
                  <a:lnTo>
                    <a:pt x="8653" y="2709333"/>
                  </a:lnTo>
                  <a:cubicBezTo>
                    <a:pt x="6358" y="2709333"/>
                    <a:pt x="4157" y="2708422"/>
                    <a:pt x="2534" y="2706799"/>
                  </a:cubicBezTo>
                  <a:cubicBezTo>
                    <a:pt x="912" y="2705176"/>
                    <a:pt x="0" y="2702975"/>
                    <a:pt x="0" y="2700680"/>
                  </a:cubicBezTo>
                  <a:lnTo>
                    <a:pt x="0" y="8653"/>
                  </a:lnTo>
                  <a:cubicBezTo>
                    <a:pt x="0" y="6358"/>
                    <a:pt x="912" y="4157"/>
                    <a:pt x="2534" y="2534"/>
                  </a:cubicBezTo>
                  <a:cubicBezTo>
                    <a:pt x="4157" y="912"/>
                    <a:pt x="6358" y="0"/>
                    <a:pt x="8653" y="0"/>
                  </a:cubicBezTo>
                  <a:close/>
                </a:path>
              </a:pathLst>
            </a:custGeom>
            <a:solidFill>
              <a:srgbClr val="003172"/>
            </a:solidFill>
          </p:spPr>
        </p:sp>
        <p:sp>
          <p:nvSpPr>
            <p:cNvPr name="TextBox 4" id="4"/>
            <p:cNvSpPr txBox="true"/>
            <p:nvPr/>
          </p:nvSpPr>
          <p:spPr>
            <a:xfrm>
              <a:off x="0" y="-114300"/>
              <a:ext cx="1649496" cy="2823633"/>
            </a:xfrm>
            <a:prstGeom prst="rect">
              <a:avLst/>
            </a:prstGeom>
          </p:spPr>
          <p:txBody>
            <a:bodyPr anchor="ctr" rtlCol="false" tIns="50800" lIns="50800" bIns="50800" rIns="50800"/>
            <a:lstStyle/>
            <a:p>
              <a:pPr algn="ctr">
                <a:lnSpc>
                  <a:spcPts val="3905"/>
                </a:lnSpc>
              </a:pPr>
            </a:p>
          </p:txBody>
        </p:sp>
      </p:grpSp>
      <p:sp>
        <p:nvSpPr>
          <p:cNvPr name="TextBox 5" id="5"/>
          <p:cNvSpPr txBox="true"/>
          <p:nvPr/>
        </p:nvSpPr>
        <p:spPr>
          <a:xfrm rot="0">
            <a:off x="8711016" y="1591773"/>
            <a:ext cx="5937971" cy="4799330"/>
          </a:xfrm>
          <a:prstGeom prst="rect">
            <a:avLst/>
          </a:prstGeom>
        </p:spPr>
        <p:txBody>
          <a:bodyPr anchor="t" rtlCol="false" tIns="0" lIns="0" bIns="0" rIns="0">
            <a:spAutoFit/>
          </a:bodyPr>
          <a:lstStyle/>
          <a:p>
            <a:pPr algn="l">
              <a:lnSpc>
                <a:spcPts val="7735"/>
              </a:lnSpc>
            </a:pPr>
            <a:r>
              <a:rPr lang="en-US" sz="3500" b="true">
                <a:solidFill>
                  <a:srgbClr val="292929"/>
                </a:solidFill>
                <a:latin typeface="둥근펜 Bold"/>
                <a:ea typeface="둥근펜 Bold"/>
                <a:cs typeface="둥근펜 Bold"/>
                <a:sym typeface="둥근펜 Bold"/>
              </a:rPr>
              <a:t>주제 재선정</a:t>
            </a:r>
          </a:p>
          <a:p>
            <a:pPr algn="l">
              <a:lnSpc>
                <a:spcPts val="7735"/>
              </a:lnSpc>
            </a:pPr>
            <a:r>
              <a:rPr lang="en-US" sz="3500" b="true">
                <a:solidFill>
                  <a:srgbClr val="292929"/>
                </a:solidFill>
                <a:latin typeface="둥근펜 Bold"/>
                <a:ea typeface="둥근펜 Bold"/>
                <a:cs typeface="둥근펜 Bold"/>
                <a:sym typeface="둥근펜 Bold"/>
              </a:rPr>
              <a:t>프로젝트 주제 및 배경</a:t>
            </a:r>
          </a:p>
          <a:p>
            <a:pPr algn="l">
              <a:lnSpc>
                <a:spcPts val="7735"/>
              </a:lnSpc>
            </a:pPr>
            <a:r>
              <a:rPr lang="en-US" sz="3500" b="true">
                <a:solidFill>
                  <a:srgbClr val="292929"/>
                </a:solidFill>
                <a:latin typeface="둥근펜 Bold"/>
                <a:ea typeface="둥근펜 Bold"/>
                <a:cs typeface="둥근펜 Bold"/>
                <a:sym typeface="둥근펜 Bold"/>
              </a:rPr>
              <a:t>Use Case Diagram</a:t>
            </a:r>
          </a:p>
          <a:p>
            <a:pPr algn="l">
              <a:lnSpc>
                <a:spcPts val="7735"/>
              </a:lnSpc>
            </a:pPr>
            <a:r>
              <a:rPr lang="en-US" sz="3500" b="true">
                <a:solidFill>
                  <a:srgbClr val="292929"/>
                </a:solidFill>
                <a:latin typeface="둥근펜 Bold"/>
                <a:ea typeface="둥근펜 Bold"/>
                <a:cs typeface="둥근펜 Bold"/>
                <a:sym typeface="둥근펜 Bold"/>
              </a:rPr>
              <a:t>UI Prototype</a:t>
            </a:r>
          </a:p>
          <a:p>
            <a:pPr algn="l">
              <a:lnSpc>
                <a:spcPts val="7735"/>
              </a:lnSpc>
            </a:pPr>
          </a:p>
        </p:txBody>
      </p:sp>
      <p:sp>
        <p:nvSpPr>
          <p:cNvPr name="TextBox 6" id="6"/>
          <p:cNvSpPr txBox="true"/>
          <p:nvPr/>
        </p:nvSpPr>
        <p:spPr>
          <a:xfrm rot="0">
            <a:off x="7447683" y="1601298"/>
            <a:ext cx="928501" cy="3808730"/>
          </a:xfrm>
          <a:prstGeom prst="rect">
            <a:avLst/>
          </a:prstGeom>
        </p:spPr>
        <p:txBody>
          <a:bodyPr anchor="t" rtlCol="false" tIns="0" lIns="0" bIns="0" rIns="0">
            <a:spAutoFit/>
          </a:bodyPr>
          <a:lstStyle/>
          <a:p>
            <a:pPr algn="l">
              <a:lnSpc>
                <a:spcPts val="7735"/>
              </a:lnSpc>
            </a:pPr>
            <a:r>
              <a:rPr lang="en-US" sz="3500" b="true">
                <a:solidFill>
                  <a:srgbClr val="00377F"/>
                </a:solidFill>
                <a:latin typeface="Open Sans Bold"/>
                <a:ea typeface="Open Sans Bold"/>
                <a:cs typeface="Open Sans Bold"/>
                <a:sym typeface="Open Sans Bold"/>
              </a:rPr>
              <a:t>01</a:t>
            </a:r>
          </a:p>
          <a:p>
            <a:pPr algn="l">
              <a:lnSpc>
                <a:spcPts val="7735"/>
              </a:lnSpc>
            </a:pPr>
            <a:r>
              <a:rPr lang="en-US" sz="3500" b="true">
                <a:solidFill>
                  <a:srgbClr val="00377F"/>
                </a:solidFill>
                <a:latin typeface="Open Sans Bold"/>
                <a:ea typeface="Open Sans Bold"/>
                <a:cs typeface="Open Sans Bold"/>
                <a:sym typeface="Open Sans Bold"/>
              </a:rPr>
              <a:t>02</a:t>
            </a:r>
          </a:p>
          <a:p>
            <a:pPr algn="l">
              <a:lnSpc>
                <a:spcPts val="7735"/>
              </a:lnSpc>
            </a:pPr>
            <a:r>
              <a:rPr lang="en-US" sz="3500" b="true">
                <a:solidFill>
                  <a:srgbClr val="00377F"/>
                </a:solidFill>
                <a:latin typeface="Open Sans Bold"/>
                <a:ea typeface="Open Sans Bold"/>
                <a:cs typeface="Open Sans Bold"/>
                <a:sym typeface="Open Sans Bold"/>
              </a:rPr>
              <a:t>03</a:t>
            </a:r>
          </a:p>
          <a:p>
            <a:pPr algn="l">
              <a:lnSpc>
                <a:spcPts val="7735"/>
              </a:lnSpc>
            </a:pPr>
            <a:r>
              <a:rPr lang="en-US" sz="3500" b="true">
                <a:solidFill>
                  <a:srgbClr val="00377F"/>
                </a:solidFill>
                <a:latin typeface="Open Sans Bold"/>
                <a:ea typeface="Open Sans Bold"/>
                <a:cs typeface="Open Sans Bold"/>
                <a:sym typeface="Open Sans Bold"/>
              </a:rPr>
              <a:t>04</a:t>
            </a:r>
          </a:p>
        </p:txBody>
      </p:sp>
      <p:sp>
        <p:nvSpPr>
          <p:cNvPr name="TextBox 7" id="7"/>
          <p:cNvSpPr txBox="true"/>
          <p:nvPr/>
        </p:nvSpPr>
        <p:spPr>
          <a:xfrm rot="0">
            <a:off x="1400090" y="4527507"/>
            <a:ext cx="3462751" cy="993862"/>
          </a:xfrm>
          <a:prstGeom prst="rect">
            <a:avLst/>
          </a:prstGeom>
        </p:spPr>
        <p:txBody>
          <a:bodyPr anchor="t" rtlCol="false" tIns="0" lIns="0" bIns="0" rIns="0">
            <a:spAutoFit/>
          </a:bodyPr>
          <a:lstStyle/>
          <a:p>
            <a:pPr algn="ctr">
              <a:lnSpc>
                <a:spcPts val="8447"/>
              </a:lnSpc>
            </a:pPr>
            <a:r>
              <a:rPr lang="en-US" sz="4998" b="true">
                <a:solidFill>
                  <a:srgbClr val="F6F5F5"/>
                </a:solidFill>
                <a:latin typeface="Open Sans Bold"/>
                <a:ea typeface="Open Sans Bold"/>
                <a:cs typeface="Open Sans Bold"/>
                <a:sym typeface="Open Sans Bold"/>
              </a:rPr>
              <a:t>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661538"/>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9856361" y="1110026"/>
            <a:ext cx="7402939" cy="1880111"/>
          </a:xfrm>
          <a:custGeom>
            <a:avLst/>
            <a:gdLst/>
            <a:ahLst/>
            <a:cxnLst/>
            <a:rect r="r" b="b" t="t" l="l"/>
            <a:pathLst>
              <a:path h="1880111" w="7402939">
                <a:moveTo>
                  <a:pt x="0" y="0"/>
                </a:moveTo>
                <a:lnTo>
                  <a:pt x="7402939" y="0"/>
                </a:lnTo>
                <a:lnTo>
                  <a:pt x="7402939" y="1880111"/>
                </a:lnTo>
                <a:lnTo>
                  <a:pt x="0" y="1880111"/>
                </a:lnTo>
                <a:lnTo>
                  <a:pt x="0" y="0"/>
                </a:lnTo>
                <a:close/>
              </a:path>
            </a:pathLst>
          </a:custGeom>
          <a:blipFill>
            <a:blip r:embed="rId3"/>
            <a:stretch>
              <a:fillRect l="0" t="0" r="0" b="0"/>
            </a:stretch>
          </a:blipFill>
        </p:spPr>
      </p:sp>
      <p:sp>
        <p:nvSpPr>
          <p:cNvPr name="Freeform 6" id="6"/>
          <p:cNvSpPr/>
          <p:nvPr/>
        </p:nvSpPr>
        <p:spPr>
          <a:xfrm flipH="false" flipV="false" rot="0">
            <a:off x="9856361" y="3232885"/>
            <a:ext cx="7568266" cy="2724576"/>
          </a:xfrm>
          <a:custGeom>
            <a:avLst/>
            <a:gdLst/>
            <a:ahLst/>
            <a:cxnLst/>
            <a:rect r="r" b="b" t="t" l="l"/>
            <a:pathLst>
              <a:path h="2724576" w="7568266">
                <a:moveTo>
                  <a:pt x="0" y="0"/>
                </a:moveTo>
                <a:lnTo>
                  <a:pt x="7568266" y="0"/>
                </a:lnTo>
                <a:lnTo>
                  <a:pt x="7568266" y="2724576"/>
                </a:lnTo>
                <a:lnTo>
                  <a:pt x="0" y="2724576"/>
                </a:lnTo>
                <a:lnTo>
                  <a:pt x="0" y="0"/>
                </a:lnTo>
                <a:close/>
              </a:path>
            </a:pathLst>
          </a:custGeom>
          <a:blipFill>
            <a:blip r:embed="rId4"/>
            <a:stretch>
              <a:fillRect l="0" t="0" r="0" b="0"/>
            </a:stretch>
          </a:blipFill>
        </p:spPr>
      </p:sp>
      <p:sp>
        <p:nvSpPr>
          <p:cNvPr name="TextBox 7" id="7"/>
          <p:cNvSpPr txBox="true"/>
          <p:nvPr/>
        </p:nvSpPr>
        <p:spPr>
          <a:xfrm rot="0">
            <a:off x="2159310" y="871442"/>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1-1. 기존 프로젝트 주제</a:t>
            </a:r>
          </a:p>
        </p:txBody>
      </p:sp>
      <p:sp>
        <p:nvSpPr>
          <p:cNvPr name="TextBox 8" id="8"/>
          <p:cNvSpPr txBox="true"/>
          <p:nvPr/>
        </p:nvSpPr>
        <p:spPr>
          <a:xfrm rot="0">
            <a:off x="930367" y="819150"/>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01</a:t>
            </a:r>
          </a:p>
        </p:txBody>
      </p:sp>
      <p:sp>
        <p:nvSpPr>
          <p:cNvPr name="TextBox 9" id="9"/>
          <p:cNvSpPr txBox="true"/>
          <p:nvPr/>
        </p:nvSpPr>
        <p:spPr>
          <a:xfrm rot="0">
            <a:off x="2159310" y="547238"/>
            <a:ext cx="1502569"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주제 재선정 </a:t>
            </a:r>
          </a:p>
        </p:txBody>
      </p:sp>
      <p:sp>
        <p:nvSpPr>
          <p:cNvPr name="TextBox 10" id="10"/>
          <p:cNvSpPr txBox="true"/>
          <p:nvPr/>
        </p:nvSpPr>
        <p:spPr>
          <a:xfrm rot="0">
            <a:off x="733264" y="2290452"/>
            <a:ext cx="7777817" cy="1902242"/>
          </a:xfrm>
          <a:prstGeom prst="rect">
            <a:avLst/>
          </a:prstGeom>
        </p:spPr>
        <p:txBody>
          <a:bodyPr anchor="t" rtlCol="false" tIns="0" lIns="0" bIns="0" rIns="0">
            <a:spAutoFit/>
          </a:bodyPr>
          <a:lstStyle/>
          <a:p>
            <a:pPr algn="l">
              <a:lnSpc>
                <a:spcPts val="3887"/>
              </a:lnSpc>
            </a:pPr>
            <a:r>
              <a:rPr lang="en-US" sz="2221" spc="66" b="true">
                <a:solidFill>
                  <a:srgbClr val="000000"/>
                </a:solidFill>
                <a:latin typeface="둥근펜 Bold"/>
                <a:ea typeface="둥근펜 Bold"/>
                <a:cs typeface="둥근펜 Bold"/>
                <a:sym typeface="둥근펜 Bold"/>
              </a:rPr>
              <a:t>본래 주제 선정 의도</a:t>
            </a:r>
          </a:p>
          <a:p>
            <a:pPr algn="l" marL="479578" indent="-239789" lvl="1">
              <a:lnSpc>
                <a:spcPts val="3887"/>
              </a:lnSpc>
              <a:buFont typeface="Arial"/>
              <a:buChar char="•"/>
            </a:pPr>
            <a:r>
              <a:rPr lang="en-US" sz="2221" spc="66">
                <a:solidFill>
                  <a:srgbClr val="000000"/>
                </a:solidFill>
                <a:latin typeface="둥근펜"/>
                <a:ea typeface="둥근펜"/>
                <a:cs typeface="둥근펜"/>
                <a:sym typeface="둥근펜"/>
              </a:rPr>
              <a:t>국내 귀농 대표 웹사이트 “그린대로” 개선</a:t>
            </a:r>
          </a:p>
          <a:p>
            <a:pPr algn="l" marL="479578" indent="-239789" lvl="1">
              <a:lnSpc>
                <a:spcPts val="3887"/>
              </a:lnSpc>
              <a:buFont typeface="Arial"/>
              <a:buChar char="•"/>
            </a:pPr>
            <a:r>
              <a:rPr lang="en-US" sz="2221" spc="66">
                <a:solidFill>
                  <a:srgbClr val="000000"/>
                </a:solidFill>
                <a:latin typeface="둥근펜"/>
                <a:ea typeface="둥근펜"/>
                <a:cs typeface="둥근펜"/>
                <a:sym typeface="둥근펜"/>
              </a:rPr>
              <a:t>귀농인을 대상으로 정보 제공 및 커뮤니티 활성화</a:t>
            </a:r>
          </a:p>
          <a:p>
            <a:pPr algn="l" marL="479578" indent="-239789" lvl="1">
              <a:lnSpc>
                <a:spcPts val="3887"/>
              </a:lnSpc>
              <a:buFont typeface="Arial"/>
              <a:buChar char="•"/>
            </a:pPr>
            <a:r>
              <a:rPr lang="en-US" sz="2221" spc="66">
                <a:solidFill>
                  <a:srgbClr val="000000"/>
                </a:solidFill>
                <a:latin typeface="둥근펜"/>
                <a:ea typeface="둥근펜"/>
                <a:cs typeface="둥근펜"/>
                <a:sym typeface="둥근펜"/>
              </a:rPr>
              <a:t>귀농 활성화로 지방 인구 소멸 개선 기여</a:t>
            </a:r>
          </a:p>
        </p:txBody>
      </p:sp>
      <p:sp>
        <p:nvSpPr>
          <p:cNvPr name="Freeform 11" id="11"/>
          <p:cNvSpPr/>
          <p:nvPr/>
        </p:nvSpPr>
        <p:spPr>
          <a:xfrm flipH="false" flipV="false" rot="0">
            <a:off x="9856361" y="6049860"/>
            <a:ext cx="8116112" cy="3713121"/>
          </a:xfrm>
          <a:custGeom>
            <a:avLst/>
            <a:gdLst/>
            <a:ahLst/>
            <a:cxnLst/>
            <a:rect r="r" b="b" t="t" l="l"/>
            <a:pathLst>
              <a:path h="3713121" w="8116112">
                <a:moveTo>
                  <a:pt x="0" y="0"/>
                </a:moveTo>
                <a:lnTo>
                  <a:pt x="8116112" y="0"/>
                </a:lnTo>
                <a:lnTo>
                  <a:pt x="8116112" y="3713121"/>
                </a:lnTo>
                <a:lnTo>
                  <a:pt x="0" y="3713121"/>
                </a:lnTo>
                <a:lnTo>
                  <a:pt x="0" y="0"/>
                </a:lnTo>
                <a:close/>
              </a:path>
            </a:pathLst>
          </a:custGeom>
          <a:blipFill>
            <a:blip r:embed="rId5"/>
            <a:stretch>
              <a:fillRect l="0" t="0" r="0" b="0"/>
            </a:stretch>
          </a:blipFill>
        </p:spPr>
      </p:sp>
      <p:sp>
        <p:nvSpPr>
          <p:cNvPr name="TextBox 12" id="12"/>
          <p:cNvSpPr txBox="true"/>
          <p:nvPr/>
        </p:nvSpPr>
        <p:spPr>
          <a:xfrm rot="0">
            <a:off x="733264" y="5935560"/>
            <a:ext cx="8410736" cy="2388017"/>
          </a:xfrm>
          <a:prstGeom prst="rect">
            <a:avLst/>
          </a:prstGeom>
        </p:spPr>
        <p:txBody>
          <a:bodyPr anchor="t" rtlCol="false" tIns="0" lIns="0" bIns="0" rIns="0">
            <a:spAutoFit/>
          </a:bodyPr>
          <a:lstStyle/>
          <a:p>
            <a:pPr algn="l">
              <a:lnSpc>
                <a:spcPts val="3887"/>
              </a:lnSpc>
            </a:pPr>
            <a:r>
              <a:rPr lang="en-US" sz="2221" spc="66" b="true">
                <a:solidFill>
                  <a:srgbClr val="000000"/>
                </a:solidFill>
                <a:latin typeface="둥근펜 Bold"/>
                <a:ea typeface="둥근펜 Bold"/>
                <a:cs typeface="둥근펜 Bold"/>
                <a:sym typeface="둥근펜 Bold"/>
              </a:rPr>
              <a:t>주제 의의 및 기능 구현의 한계성</a:t>
            </a:r>
          </a:p>
          <a:p>
            <a:pPr algn="l" marL="479578" indent="-239789" lvl="1">
              <a:lnSpc>
                <a:spcPts val="3887"/>
              </a:lnSpc>
              <a:buFont typeface="Arial"/>
              <a:buChar char="•"/>
            </a:pPr>
            <a:r>
              <a:rPr lang="en-US" sz="2221" spc="66">
                <a:solidFill>
                  <a:srgbClr val="000000"/>
                </a:solidFill>
                <a:latin typeface="둥근펜"/>
                <a:ea typeface="둥근펜"/>
                <a:cs typeface="둥근펜"/>
                <a:sym typeface="둥근펜"/>
              </a:rPr>
              <a:t>귀농, 귀촌 가구 지속 감소로 타겟 사용자 감소 전망</a:t>
            </a:r>
          </a:p>
          <a:p>
            <a:pPr algn="l" marL="479578" indent="-239789" lvl="1">
              <a:lnSpc>
                <a:spcPts val="3887"/>
              </a:lnSpc>
              <a:buFont typeface="Arial"/>
              <a:buChar char="•"/>
            </a:pPr>
            <a:r>
              <a:rPr lang="en-US" sz="2221" spc="66">
                <a:solidFill>
                  <a:srgbClr val="000000"/>
                </a:solidFill>
                <a:latin typeface="둥근펜"/>
                <a:ea typeface="둥근펜"/>
                <a:cs typeface="둥근펜"/>
                <a:sym typeface="둥근펜"/>
              </a:rPr>
              <a:t>지방 소멸 개선 기여 의의 실현 가능성 의문</a:t>
            </a:r>
          </a:p>
          <a:p>
            <a:pPr algn="l" marL="479578" indent="-239789" lvl="1">
              <a:lnSpc>
                <a:spcPts val="3887"/>
              </a:lnSpc>
              <a:buFont typeface="Arial"/>
              <a:buChar char="•"/>
            </a:pPr>
            <a:r>
              <a:rPr lang="en-US" sz="2221" spc="66">
                <a:solidFill>
                  <a:srgbClr val="000000"/>
                </a:solidFill>
                <a:latin typeface="둥근펜"/>
                <a:ea typeface="둥근펜"/>
                <a:cs typeface="둥근펜"/>
                <a:sym typeface="둥근펜"/>
              </a:rPr>
              <a:t>“그린대로” 웹사이트 개선 한계성 (비현실적인 기능 구현 일정)</a:t>
            </a:r>
          </a:p>
          <a:p>
            <a:pPr algn="l">
              <a:lnSpc>
                <a:spcPts val="388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8634730"/>
            <a:ext cx="16639359" cy="1174584"/>
            <a:chOff x="0" y="0"/>
            <a:chExt cx="4382383" cy="309355"/>
          </a:xfrm>
        </p:grpSpPr>
        <p:sp>
          <p:nvSpPr>
            <p:cNvPr name="Freeform 3" id="3"/>
            <p:cNvSpPr/>
            <p:nvPr/>
          </p:nvSpPr>
          <p:spPr>
            <a:xfrm flipH="false" flipV="false" rot="0">
              <a:off x="0" y="0"/>
              <a:ext cx="4382383" cy="309355"/>
            </a:xfrm>
            <a:custGeom>
              <a:avLst/>
              <a:gdLst/>
              <a:ahLst/>
              <a:cxnLst/>
              <a:rect r="r" b="b" t="t" l="l"/>
              <a:pathLst>
                <a:path h="309355" w="4382383">
                  <a:moveTo>
                    <a:pt x="27917" y="0"/>
                  </a:moveTo>
                  <a:lnTo>
                    <a:pt x="4354466" y="0"/>
                  </a:lnTo>
                  <a:cubicBezTo>
                    <a:pt x="4361870" y="0"/>
                    <a:pt x="4368971" y="2941"/>
                    <a:pt x="4374206" y="8177"/>
                  </a:cubicBezTo>
                  <a:cubicBezTo>
                    <a:pt x="4379441" y="13412"/>
                    <a:pt x="4382383" y="20513"/>
                    <a:pt x="4382383" y="27917"/>
                  </a:cubicBezTo>
                  <a:lnTo>
                    <a:pt x="4382383" y="281439"/>
                  </a:lnTo>
                  <a:cubicBezTo>
                    <a:pt x="4382383" y="296857"/>
                    <a:pt x="4369884" y="309355"/>
                    <a:pt x="4354466" y="309355"/>
                  </a:cubicBezTo>
                  <a:lnTo>
                    <a:pt x="27917" y="309355"/>
                  </a:lnTo>
                  <a:cubicBezTo>
                    <a:pt x="20513" y="309355"/>
                    <a:pt x="13412" y="306414"/>
                    <a:pt x="8177" y="301179"/>
                  </a:cubicBezTo>
                  <a:cubicBezTo>
                    <a:pt x="2941" y="295943"/>
                    <a:pt x="0" y="288843"/>
                    <a:pt x="0" y="281439"/>
                  </a:cubicBezTo>
                  <a:lnTo>
                    <a:pt x="0" y="27917"/>
                  </a:lnTo>
                  <a:cubicBezTo>
                    <a:pt x="0" y="12499"/>
                    <a:pt x="12499" y="0"/>
                    <a:pt x="27917" y="0"/>
                  </a:cubicBezTo>
                  <a:close/>
                </a:path>
              </a:pathLst>
            </a:custGeom>
            <a:solidFill>
              <a:srgbClr val="003172"/>
            </a:solidFill>
          </p:spPr>
        </p:sp>
        <p:sp>
          <p:nvSpPr>
            <p:cNvPr name="TextBox 4" id="4"/>
            <p:cNvSpPr txBox="true"/>
            <p:nvPr/>
          </p:nvSpPr>
          <p:spPr>
            <a:xfrm>
              <a:off x="0" y="-114300"/>
              <a:ext cx="4382383" cy="423655"/>
            </a:xfrm>
            <a:prstGeom prst="rect">
              <a:avLst/>
            </a:prstGeom>
          </p:spPr>
          <p:txBody>
            <a:bodyPr anchor="ctr" rtlCol="false" tIns="50800" lIns="50800" bIns="50800" rIns="50800"/>
            <a:lstStyle/>
            <a:p>
              <a:pPr algn="ctr">
                <a:lnSpc>
                  <a:spcPts val="3905"/>
                </a:lnSpc>
              </a:pPr>
            </a:p>
          </p:txBody>
        </p:sp>
      </p:grpSp>
      <p:grpSp>
        <p:nvGrpSpPr>
          <p:cNvPr name="Group 5" id="5"/>
          <p:cNvGrpSpPr/>
          <p:nvPr/>
        </p:nvGrpSpPr>
        <p:grpSpPr>
          <a:xfrm rot="0">
            <a:off x="5456708" y="7877306"/>
            <a:ext cx="462453" cy="535325"/>
            <a:chOff x="0" y="0"/>
            <a:chExt cx="616603" cy="713767"/>
          </a:xfrm>
        </p:grpSpPr>
        <p:grpSp>
          <p:nvGrpSpPr>
            <p:cNvPr name="Group 6" id="6"/>
            <p:cNvGrpSpPr/>
            <p:nvPr/>
          </p:nvGrpSpPr>
          <p:grpSpPr>
            <a:xfrm rot="-10800000">
              <a:off x="0" y="0"/>
              <a:ext cx="616603" cy="539528"/>
              <a:chOff x="0" y="0"/>
              <a:chExt cx="812800" cy="711200"/>
            </a:xfrm>
          </p:grpSpPr>
          <p:sp>
            <p:nvSpPr>
              <p:cNvPr name="Freeform 7" id="7"/>
              <p:cNvSpPr/>
              <p:nvPr/>
            </p:nvSpPr>
            <p:spPr>
              <a:xfrm flipH="false" flipV="false" rot="0">
                <a:off x="79052" y="116582"/>
                <a:ext cx="654696" cy="594618"/>
              </a:xfrm>
              <a:custGeom>
                <a:avLst/>
                <a:gdLst/>
                <a:ahLst/>
                <a:cxnLst/>
                <a:rect r="r" b="b" t="t" l="l"/>
                <a:pathLst>
                  <a:path h="594618" w="654696">
                    <a:moveTo>
                      <a:pt x="427018" y="57841"/>
                    </a:moveTo>
                    <a:lnTo>
                      <a:pt x="634078" y="420195"/>
                    </a:lnTo>
                    <a:cubicBezTo>
                      <a:pt x="654696" y="456277"/>
                      <a:pt x="654548" y="500608"/>
                      <a:pt x="633689" y="536552"/>
                    </a:cubicBezTo>
                    <a:cubicBezTo>
                      <a:pt x="612830" y="572496"/>
                      <a:pt x="574414" y="594618"/>
                      <a:pt x="532856" y="594618"/>
                    </a:cubicBezTo>
                    <a:lnTo>
                      <a:pt x="121840" y="594618"/>
                    </a:lnTo>
                    <a:cubicBezTo>
                      <a:pt x="80282" y="594618"/>
                      <a:pt x="41866" y="572496"/>
                      <a:pt x="21007" y="536552"/>
                    </a:cubicBezTo>
                    <a:cubicBezTo>
                      <a:pt x="148" y="500608"/>
                      <a:pt x="0" y="456277"/>
                      <a:pt x="20618" y="420195"/>
                    </a:cubicBezTo>
                    <a:lnTo>
                      <a:pt x="227678" y="57841"/>
                    </a:lnTo>
                    <a:cubicBezTo>
                      <a:pt x="248116" y="22074"/>
                      <a:pt x="286153" y="0"/>
                      <a:pt x="327348" y="0"/>
                    </a:cubicBezTo>
                    <a:cubicBezTo>
                      <a:pt x="368543" y="0"/>
                      <a:pt x="406580" y="22074"/>
                      <a:pt x="427018" y="57841"/>
                    </a:cubicBezTo>
                    <a:close/>
                  </a:path>
                </a:pathLst>
              </a:custGeom>
              <a:solidFill>
                <a:srgbClr val="B3AFFF"/>
              </a:solidFill>
            </p:spPr>
          </p:sp>
          <p:sp>
            <p:nvSpPr>
              <p:cNvPr name="TextBox 8" id="8"/>
              <p:cNvSpPr txBox="true"/>
              <p:nvPr/>
            </p:nvSpPr>
            <p:spPr>
              <a:xfrm>
                <a:off x="127000" y="215900"/>
                <a:ext cx="558800" cy="444500"/>
              </a:xfrm>
              <a:prstGeom prst="rect">
                <a:avLst/>
              </a:prstGeom>
            </p:spPr>
            <p:txBody>
              <a:bodyPr anchor="ctr" rtlCol="false" tIns="50800" lIns="50800" bIns="50800" rIns="50800"/>
              <a:lstStyle/>
              <a:p>
                <a:pPr algn="ctr">
                  <a:lnSpc>
                    <a:spcPts val="3905"/>
                  </a:lnSpc>
                </a:pPr>
              </a:p>
            </p:txBody>
          </p:sp>
        </p:grpSp>
        <p:grpSp>
          <p:nvGrpSpPr>
            <p:cNvPr name="Group 9" id="9"/>
            <p:cNvGrpSpPr/>
            <p:nvPr/>
          </p:nvGrpSpPr>
          <p:grpSpPr>
            <a:xfrm rot="-10800000">
              <a:off x="0" y="174239"/>
              <a:ext cx="616603" cy="539528"/>
              <a:chOff x="0" y="0"/>
              <a:chExt cx="812800" cy="711200"/>
            </a:xfrm>
          </p:grpSpPr>
          <p:sp>
            <p:nvSpPr>
              <p:cNvPr name="Freeform 10" id="10"/>
              <p:cNvSpPr/>
              <p:nvPr/>
            </p:nvSpPr>
            <p:spPr>
              <a:xfrm flipH="false" flipV="false" rot="0">
                <a:off x="79052" y="116582"/>
                <a:ext cx="654696" cy="594618"/>
              </a:xfrm>
              <a:custGeom>
                <a:avLst/>
                <a:gdLst/>
                <a:ahLst/>
                <a:cxnLst/>
                <a:rect r="r" b="b" t="t" l="l"/>
                <a:pathLst>
                  <a:path h="594618" w="654696">
                    <a:moveTo>
                      <a:pt x="427018" y="57841"/>
                    </a:moveTo>
                    <a:lnTo>
                      <a:pt x="634078" y="420195"/>
                    </a:lnTo>
                    <a:cubicBezTo>
                      <a:pt x="654696" y="456277"/>
                      <a:pt x="654548" y="500608"/>
                      <a:pt x="633689" y="536552"/>
                    </a:cubicBezTo>
                    <a:cubicBezTo>
                      <a:pt x="612830" y="572496"/>
                      <a:pt x="574414" y="594618"/>
                      <a:pt x="532856" y="594618"/>
                    </a:cubicBezTo>
                    <a:lnTo>
                      <a:pt x="121840" y="594618"/>
                    </a:lnTo>
                    <a:cubicBezTo>
                      <a:pt x="80282" y="594618"/>
                      <a:pt x="41866" y="572496"/>
                      <a:pt x="21007" y="536552"/>
                    </a:cubicBezTo>
                    <a:cubicBezTo>
                      <a:pt x="148" y="500608"/>
                      <a:pt x="0" y="456277"/>
                      <a:pt x="20618" y="420195"/>
                    </a:cubicBezTo>
                    <a:lnTo>
                      <a:pt x="227678" y="57841"/>
                    </a:lnTo>
                    <a:cubicBezTo>
                      <a:pt x="248116" y="22074"/>
                      <a:pt x="286153" y="0"/>
                      <a:pt x="327348" y="0"/>
                    </a:cubicBezTo>
                    <a:cubicBezTo>
                      <a:pt x="368543" y="0"/>
                      <a:pt x="406580" y="22074"/>
                      <a:pt x="427018" y="57841"/>
                    </a:cubicBezTo>
                    <a:close/>
                  </a:path>
                </a:pathLst>
              </a:custGeom>
              <a:solidFill>
                <a:srgbClr val="727EE9"/>
              </a:solidFill>
            </p:spPr>
          </p:sp>
          <p:sp>
            <p:nvSpPr>
              <p:cNvPr name="TextBox 11" id="11"/>
              <p:cNvSpPr txBox="true"/>
              <p:nvPr/>
            </p:nvSpPr>
            <p:spPr>
              <a:xfrm>
                <a:off x="127000" y="215900"/>
                <a:ext cx="558800" cy="444500"/>
              </a:xfrm>
              <a:prstGeom prst="rect">
                <a:avLst/>
              </a:prstGeom>
            </p:spPr>
            <p:txBody>
              <a:bodyPr anchor="ctr" rtlCol="false" tIns="50800" lIns="50800" bIns="50800" rIns="50800"/>
              <a:lstStyle/>
              <a:p>
                <a:pPr algn="ctr">
                  <a:lnSpc>
                    <a:spcPts val="3905"/>
                  </a:lnSpc>
                </a:pPr>
              </a:p>
            </p:txBody>
          </p:sp>
        </p:grpSp>
      </p:grpSp>
      <p:grpSp>
        <p:nvGrpSpPr>
          <p:cNvPr name="Group 12" id="12"/>
          <p:cNvGrpSpPr/>
          <p:nvPr/>
        </p:nvGrpSpPr>
        <p:grpSpPr>
          <a:xfrm rot="0">
            <a:off x="861060" y="661538"/>
            <a:ext cx="933217" cy="896975"/>
            <a:chOff x="0" y="0"/>
            <a:chExt cx="535868" cy="515058"/>
          </a:xfrm>
        </p:grpSpPr>
        <p:sp>
          <p:nvSpPr>
            <p:cNvPr name="Freeform 13" id="1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14" id="1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grpSp>
        <p:nvGrpSpPr>
          <p:cNvPr name="Group 15" id="15"/>
          <p:cNvGrpSpPr/>
          <p:nvPr/>
        </p:nvGrpSpPr>
        <p:grpSpPr>
          <a:xfrm rot="0">
            <a:off x="3052777" y="1959463"/>
            <a:ext cx="5732767" cy="6675266"/>
            <a:chOff x="0" y="0"/>
            <a:chExt cx="7643689" cy="8900355"/>
          </a:xfrm>
        </p:grpSpPr>
        <p:sp>
          <p:nvSpPr>
            <p:cNvPr name="Freeform 16" id="16"/>
            <p:cNvSpPr/>
            <p:nvPr/>
          </p:nvSpPr>
          <p:spPr>
            <a:xfrm flipH="false" flipV="false" rot="0">
              <a:off x="0" y="163691"/>
              <a:ext cx="7643689" cy="8736664"/>
            </a:xfrm>
            <a:custGeom>
              <a:avLst/>
              <a:gdLst/>
              <a:ahLst/>
              <a:cxnLst/>
              <a:rect r="r" b="b" t="t" l="l"/>
              <a:pathLst>
                <a:path h="8736664" w="7643689">
                  <a:moveTo>
                    <a:pt x="0" y="0"/>
                  </a:moveTo>
                  <a:lnTo>
                    <a:pt x="7643689" y="0"/>
                  </a:lnTo>
                  <a:lnTo>
                    <a:pt x="7643689" y="8736664"/>
                  </a:lnTo>
                  <a:lnTo>
                    <a:pt x="0" y="8736664"/>
                  </a:lnTo>
                  <a:lnTo>
                    <a:pt x="0" y="0"/>
                  </a:lnTo>
                  <a:close/>
                </a:path>
              </a:pathLst>
            </a:custGeom>
            <a:blipFill>
              <a:blip r:embed="rId3">
                <a:alphaModFix amt="7999"/>
              </a:blip>
              <a:stretch>
                <a:fillRect l="-7149" t="0" r="-7149" b="0"/>
              </a:stretch>
            </a:blipFill>
          </p:spPr>
        </p:sp>
        <p:grpSp>
          <p:nvGrpSpPr>
            <p:cNvPr name="Group 17" id="17"/>
            <p:cNvGrpSpPr/>
            <p:nvPr/>
          </p:nvGrpSpPr>
          <p:grpSpPr>
            <a:xfrm rot="0">
              <a:off x="404070" y="0"/>
              <a:ext cx="6504511" cy="7583724"/>
              <a:chOff x="0" y="0"/>
              <a:chExt cx="1284842" cy="1498020"/>
            </a:xfrm>
          </p:grpSpPr>
          <p:sp>
            <p:nvSpPr>
              <p:cNvPr name="Freeform 18" id="18"/>
              <p:cNvSpPr/>
              <p:nvPr/>
            </p:nvSpPr>
            <p:spPr>
              <a:xfrm flipH="false" flipV="false" rot="0">
                <a:off x="0" y="0"/>
                <a:ext cx="1284842" cy="1498020"/>
              </a:xfrm>
              <a:custGeom>
                <a:avLst/>
                <a:gdLst/>
                <a:ahLst/>
                <a:cxnLst/>
                <a:rect r="r" b="b" t="t" l="l"/>
                <a:pathLst>
                  <a:path h="1498020" w="1284842">
                    <a:moveTo>
                      <a:pt x="68240" y="0"/>
                    </a:moveTo>
                    <a:lnTo>
                      <a:pt x="1216601" y="0"/>
                    </a:lnTo>
                    <a:cubicBezTo>
                      <a:pt x="1234700" y="0"/>
                      <a:pt x="1252057" y="7190"/>
                      <a:pt x="1264855" y="19987"/>
                    </a:cubicBezTo>
                    <a:cubicBezTo>
                      <a:pt x="1277652" y="32785"/>
                      <a:pt x="1284842" y="50142"/>
                      <a:pt x="1284842" y="68240"/>
                    </a:cubicBezTo>
                    <a:lnTo>
                      <a:pt x="1284842" y="1429779"/>
                    </a:lnTo>
                    <a:cubicBezTo>
                      <a:pt x="1284842" y="1447878"/>
                      <a:pt x="1277652" y="1465235"/>
                      <a:pt x="1264855" y="1478032"/>
                    </a:cubicBezTo>
                    <a:cubicBezTo>
                      <a:pt x="1252057" y="1490830"/>
                      <a:pt x="1234700" y="1498020"/>
                      <a:pt x="1216601" y="1498020"/>
                    </a:cubicBezTo>
                    <a:lnTo>
                      <a:pt x="68240" y="1498020"/>
                    </a:lnTo>
                    <a:cubicBezTo>
                      <a:pt x="50142" y="1498020"/>
                      <a:pt x="32785" y="1490830"/>
                      <a:pt x="19987" y="1478032"/>
                    </a:cubicBezTo>
                    <a:cubicBezTo>
                      <a:pt x="7190" y="1465235"/>
                      <a:pt x="0" y="1447878"/>
                      <a:pt x="0" y="1429779"/>
                    </a:cubicBezTo>
                    <a:lnTo>
                      <a:pt x="0" y="68240"/>
                    </a:lnTo>
                    <a:cubicBezTo>
                      <a:pt x="0" y="50142"/>
                      <a:pt x="7190" y="32785"/>
                      <a:pt x="19987" y="19987"/>
                    </a:cubicBezTo>
                    <a:cubicBezTo>
                      <a:pt x="32785" y="7190"/>
                      <a:pt x="50142" y="0"/>
                      <a:pt x="68240" y="0"/>
                    </a:cubicBezTo>
                    <a:close/>
                  </a:path>
                </a:pathLst>
              </a:custGeom>
              <a:solidFill>
                <a:srgbClr val="FFFFFF"/>
              </a:solidFill>
            </p:spPr>
          </p:sp>
          <p:sp>
            <p:nvSpPr>
              <p:cNvPr name="TextBox 19" id="19"/>
              <p:cNvSpPr txBox="true"/>
              <p:nvPr/>
            </p:nvSpPr>
            <p:spPr>
              <a:xfrm>
                <a:off x="0" y="-114300"/>
                <a:ext cx="1284842" cy="1612320"/>
              </a:xfrm>
              <a:prstGeom prst="rect">
                <a:avLst/>
              </a:prstGeom>
            </p:spPr>
            <p:txBody>
              <a:bodyPr anchor="ctr" rtlCol="false" tIns="50800" lIns="50800" bIns="50800" rIns="50800"/>
              <a:lstStyle/>
              <a:p>
                <a:pPr algn="ctr">
                  <a:lnSpc>
                    <a:spcPts val="3905"/>
                  </a:lnSpc>
                </a:pPr>
              </a:p>
            </p:txBody>
          </p:sp>
        </p:grpSp>
        <p:sp>
          <p:nvSpPr>
            <p:cNvPr name="AutoShape 20" id="20"/>
            <p:cNvSpPr/>
            <p:nvPr/>
          </p:nvSpPr>
          <p:spPr>
            <a:xfrm flipV="true">
              <a:off x="1172294" y="4247468"/>
              <a:ext cx="4968065" cy="0"/>
            </a:xfrm>
            <a:prstGeom prst="line">
              <a:avLst/>
            </a:prstGeom>
            <a:ln cap="flat" w="12700">
              <a:solidFill>
                <a:srgbClr val="292929"/>
              </a:solidFill>
              <a:prstDash val="solid"/>
              <a:headEnd type="none" len="sm" w="sm"/>
              <a:tailEnd type="none" len="sm" w="sm"/>
            </a:ln>
          </p:spPr>
        </p:sp>
        <p:sp>
          <p:nvSpPr>
            <p:cNvPr name="TextBox 21" id="21"/>
            <p:cNvSpPr txBox="true"/>
            <p:nvPr/>
          </p:nvSpPr>
          <p:spPr>
            <a:xfrm rot="0">
              <a:off x="1421964" y="3026627"/>
              <a:ext cx="4799762" cy="772019"/>
            </a:xfrm>
            <a:prstGeom prst="rect">
              <a:avLst/>
            </a:prstGeom>
          </p:spPr>
          <p:txBody>
            <a:bodyPr anchor="t" rtlCol="false" tIns="0" lIns="0" bIns="0" rIns="0">
              <a:spAutoFit/>
            </a:bodyPr>
            <a:lstStyle/>
            <a:p>
              <a:pPr algn="ctr">
                <a:lnSpc>
                  <a:spcPts val="5292"/>
                </a:lnSpc>
                <a:spcBef>
                  <a:spcPct val="0"/>
                </a:spcBef>
              </a:pPr>
              <a:r>
                <a:rPr lang="en-US" b="true" sz="3131">
                  <a:solidFill>
                    <a:srgbClr val="000000"/>
                  </a:solidFill>
                  <a:latin typeface="Open Sans Bold"/>
                  <a:ea typeface="Open Sans Bold"/>
                  <a:cs typeface="Open Sans Bold"/>
                  <a:sym typeface="Open Sans Bold"/>
                </a:rPr>
                <a:t>명확한 의도 및 컨셉</a:t>
              </a:r>
            </a:p>
          </p:txBody>
        </p:sp>
        <p:sp>
          <p:nvSpPr>
            <p:cNvPr name="TextBox 22" id="22"/>
            <p:cNvSpPr txBox="true"/>
            <p:nvPr/>
          </p:nvSpPr>
          <p:spPr>
            <a:xfrm rot="0">
              <a:off x="627590" y="4534159"/>
              <a:ext cx="6159100" cy="1113897"/>
            </a:xfrm>
            <a:prstGeom prst="rect">
              <a:avLst/>
            </a:prstGeom>
          </p:spPr>
          <p:txBody>
            <a:bodyPr anchor="t" rtlCol="false" tIns="0" lIns="0" bIns="0" rIns="0">
              <a:spAutoFit/>
            </a:bodyPr>
            <a:lstStyle/>
            <a:p>
              <a:pPr algn="l" marL="455756" indent="-227878" lvl="1">
                <a:lnSpc>
                  <a:spcPts val="3567"/>
                </a:lnSpc>
                <a:buFont typeface="Arial"/>
                <a:buChar char="•"/>
              </a:pPr>
              <a:r>
                <a:rPr lang="en-US" sz="2110">
                  <a:solidFill>
                    <a:srgbClr val="000000"/>
                  </a:solidFill>
                  <a:latin typeface="Open Sans"/>
                  <a:ea typeface="Open Sans"/>
                  <a:cs typeface="Open Sans"/>
                  <a:sym typeface="Open Sans"/>
                </a:rPr>
                <a:t>하나의 명확한 메인 기능</a:t>
              </a:r>
            </a:p>
            <a:p>
              <a:pPr algn="l" marL="455756" indent="-227878" lvl="1">
                <a:lnSpc>
                  <a:spcPts val="3567"/>
                </a:lnSpc>
                <a:buFont typeface="Arial"/>
                <a:buChar char="•"/>
              </a:pPr>
              <a:r>
                <a:rPr lang="en-US" sz="2110">
                  <a:solidFill>
                    <a:srgbClr val="000000"/>
                  </a:solidFill>
                  <a:latin typeface="Open Sans"/>
                  <a:ea typeface="Open Sans"/>
                  <a:cs typeface="Open Sans"/>
                  <a:sym typeface="Open Sans"/>
                </a:rPr>
                <a:t>메인 기능을 중심으로 부가 기능 확장</a:t>
              </a:r>
            </a:p>
          </p:txBody>
        </p:sp>
        <p:sp>
          <p:nvSpPr>
            <p:cNvPr name="Freeform 23" id="23"/>
            <p:cNvSpPr/>
            <p:nvPr/>
          </p:nvSpPr>
          <p:spPr>
            <a:xfrm flipH="false" flipV="false" rot="0">
              <a:off x="2135070" y="163691"/>
              <a:ext cx="2676324" cy="2676324"/>
            </a:xfrm>
            <a:custGeom>
              <a:avLst/>
              <a:gdLst/>
              <a:ahLst/>
              <a:cxnLst/>
              <a:rect r="r" b="b" t="t" l="l"/>
              <a:pathLst>
                <a:path h="2676324" w="2676324">
                  <a:moveTo>
                    <a:pt x="0" y="0"/>
                  </a:moveTo>
                  <a:lnTo>
                    <a:pt x="2676324" y="0"/>
                  </a:lnTo>
                  <a:lnTo>
                    <a:pt x="2676324" y="2676324"/>
                  </a:lnTo>
                  <a:lnTo>
                    <a:pt x="0" y="2676324"/>
                  </a:lnTo>
                  <a:lnTo>
                    <a:pt x="0" y="0"/>
                  </a:lnTo>
                  <a:close/>
                </a:path>
              </a:pathLst>
            </a:custGeom>
            <a:blipFill>
              <a:blip r:embed="rId4"/>
              <a:stretch>
                <a:fillRect l="0" t="0" r="0" b="0"/>
              </a:stretch>
            </a:blipFill>
          </p:spPr>
        </p:sp>
      </p:grpSp>
      <p:grpSp>
        <p:nvGrpSpPr>
          <p:cNvPr name="Group 24" id="24"/>
          <p:cNvGrpSpPr/>
          <p:nvPr/>
        </p:nvGrpSpPr>
        <p:grpSpPr>
          <a:xfrm rot="0">
            <a:off x="9856783" y="1765609"/>
            <a:ext cx="5732767" cy="6552498"/>
            <a:chOff x="0" y="0"/>
            <a:chExt cx="7643689" cy="8736664"/>
          </a:xfrm>
        </p:grpSpPr>
        <p:sp>
          <p:nvSpPr>
            <p:cNvPr name="Freeform 25" id="25"/>
            <p:cNvSpPr/>
            <p:nvPr/>
          </p:nvSpPr>
          <p:spPr>
            <a:xfrm flipH="false" flipV="false" rot="0">
              <a:off x="0" y="0"/>
              <a:ext cx="7643689" cy="8736664"/>
            </a:xfrm>
            <a:custGeom>
              <a:avLst/>
              <a:gdLst/>
              <a:ahLst/>
              <a:cxnLst/>
              <a:rect r="r" b="b" t="t" l="l"/>
              <a:pathLst>
                <a:path h="8736664" w="7643689">
                  <a:moveTo>
                    <a:pt x="0" y="0"/>
                  </a:moveTo>
                  <a:lnTo>
                    <a:pt x="7643689" y="0"/>
                  </a:lnTo>
                  <a:lnTo>
                    <a:pt x="7643689" y="8736664"/>
                  </a:lnTo>
                  <a:lnTo>
                    <a:pt x="0" y="8736664"/>
                  </a:lnTo>
                  <a:lnTo>
                    <a:pt x="0" y="0"/>
                  </a:lnTo>
                  <a:close/>
                </a:path>
              </a:pathLst>
            </a:custGeom>
            <a:blipFill>
              <a:blip r:embed="rId3">
                <a:alphaModFix amt="7999"/>
              </a:blip>
              <a:stretch>
                <a:fillRect l="-7149" t="0" r="-7149" b="0"/>
              </a:stretch>
            </a:blipFill>
          </p:spPr>
        </p:sp>
        <p:grpSp>
          <p:nvGrpSpPr>
            <p:cNvPr name="Group 26" id="26"/>
            <p:cNvGrpSpPr/>
            <p:nvPr/>
          </p:nvGrpSpPr>
          <p:grpSpPr>
            <a:xfrm rot="0">
              <a:off x="486830" y="266914"/>
              <a:ext cx="6504511" cy="7583724"/>
              <a:chOff x="0" y="0"/>
              <a:chExt cx="1284842" cy="1498020"/>
            </a:xfrm>
          </p:grpSpPr>
          <p:sp>
            <p:nvSpPr>
              <p:cNvPr name="Freeform 27" id="27"/>
              <p:cNvSpPr/>
              <p:nvPr/>
            </p:nvSpPr>
            <p:spPr>
              <a:xfrm flipH="false" flipV="false" rot="0">
                <a:off x="0" y="0"/>
                <a:ext cx="1284842" cy="1498020"/>
              </a:xfrm>
              <a:custGeom>
                <a:avLst/>
                <a:gdLst/>
                <a:ahLst/>
                <a:cxnLst/>
                <a:rect r="r" b="b" t="t" l="l"/>
                <a:pathLst>
                  <a:path h="1498020" w="1284842">
                    <a:moveTo>
                      <a:pt x="68240" y="0"/>
                    </a:moveTo>
                    <a:lnTo>
                      <a:pt x="1216601" y="0"/>
                    </a:lnTo>
                    <a:cubicBezTo>
                      <a:pt x="1234700" y="0"/>
                      <a:pt x="1252057" y="7190"/>
                      <a:pt x="1264855" y="19987"/>
                    </a:cubicBezTo>
                    <a:cubicBezTo>
                      <a:pt x="1277652" y="32785"/>
                      <a:pt x="1284842" y="50142"/>
                      <a:pt x="1284842" y="68240"/>
                    </a:cubicBezTo>
                    <a:lnTo>
                      <a:pt x="1284842" y="1429779"/>
                    </a:lnTo>
                    <a:cubicBezTo>
                      <a:pt x="1284842" y="1447878"/>
                      <a:pt x="1277652" y="1465235"/>
                      <a:pt x="1264855" y="1478032"/>
                    </a:cubicBezTo>
                    <a:cubicBezTo>
                      <a:pt x="1252057" y="1490830"/>
                      <a:pt x="1234700" y="1498020"/>
                      <a:pt x="1216601" y="1498020"/>
                    </a:cubicBezTo>
                    <a:lnTo>
                      <a:pt x="68240" y="1498020"/>
                    </a:lnTo>
                    <a:cubicBezTo>
                      <a:pt x="50142" y="1498020"/>
                      <a:pt x="32785" y="1490830"/>
                      <a:pt x="19987" y="1478032"/>
                    </a:cubicBezTo>
                    <a:cubicBezTo>
                      <a:pt x="7190" y="1465235"/>
                      <a:pt x="0" y="1447878"/>
                      <a:pt x="0" y="1429779"/>
                    </a:cubicBezTo>
                    <a:lnTo>
                      <a:pt x="0" y="68240"/>
                    </a:lnTo>
                    <a:cubicBezTo>
                      <a:pt x="0" y="50142"/>
                      <a:pt x="7190" y="32785"/>
                      <a:pt x="19987" y="19987"/>
                    </a:cubicBezTo>
                    <a:cubicBezTo>
                      <a:pt x="32785" y="7190"/>
                      <a:pt x="50142" y="0"/>
                      <a:pt x="68240" y="0"/>
                    </a:cubicBezTo>
                    <a:close/>
                  </a:path>
                </a:pathLst>
              </a:custGeom>
              <a:solidFill>
                <a:srgbClr val="FFFFFF"/>
              </a:solidFill>
            </p:spPr>
          </p:sp>
          <p:sp>
            <p:nvSpPr>
              <p:cNvPr name="TextBox 28" id="28"/>
              <p:cNvSpPr txBox="true"/>
              <p:nvPr/>
            </p:nvSpPr>
            <p:spPr>
              <a:xfrm>
                <a:off x="0" y="-114300"/>
                <a:ext cx="1284842" cy="1612320"/>
              </a:xfrm>
              <a:prstGeom prst="rect">
                <a:avLst/>
              </a:prstGeom>
            </p:spPr>
            <p:txBody>
              <a:bodyPr anchor="ctr" rtlCol="false" tIns="50800" lIns="50800" bIns="50800" rIns="50800"/>
              <a:lstStyle/>
              <a:p>
                <a:pPr algn="ctr">
                  <a:lnSpc>
                    <a:spcPts val="3905"/>
                  </a:lnSpc>
                </a:pPr>
              </a:p>
            </p:txBody>
          </p:sp>
        </p:grpSp>
        <p:sp>
          <p:nvSpPr>
            <p:cNvPr name="AutoShape 29" id="29"/>
            <p:cNvSpPr/>
            <p:nvPr/>
          </p:nvSpPr>
          <p:spPr>
            <a:xfrm flipV="true">
              <a:off x="1420572" y="4508032"/>
              <a:ext cx="4968065" cy="0"/>
            </a:xfrm>
            <a:prstGeom prst="line">
              <a:avLst/>
            </a:prstGeom>
            <a:ln cap="flat" w="12700">
              <a:solidFill>
                <a:srgbClr val="292929"/>
              </a:solidFill>
              <a:prstDash val="solid"/>
              <a:headEnd type="none" len="sm" w="sm"/>
              <a:tailEnd type="none" len="sm" w="sm"/>
            </a:ln>
          </p:spPr>
        </p:sp>
        <p:sp>
          <p:nvSpPr>
            <p:cNvPr name="Freeform 30" id="30"/>
            <p:cNvSpPr/>
            <p:nvPr/>
          </p:nvSpPr>
          <p:spPr>
            <a:xfrm flipH="false" flipV="false" rot="0">
              <a:off x="2585639" y="608405"/>
              <a:ext cx="2472412" cy="2472412"/>
            </a:xfrm>
            <a:custGeom>
              <a:avLst/>
              <a:gdLst/>
              <a:ahLst/>
              <a:cxnLst/>
              <a:rect r="r" b="b" t="t" l="l"/>
              <a:pathLst>
                <a:path h="2472412" w="2472412">
                  <a:moveTo>
                    <a:pt x="0" y="0"/>
                  </a:moveTo>
                  <a:lnTo>
                    <a:pt x="2472412" y="0"/>
                  </a:lnTo>
                  <a:lnTo>
                    <a:pt x="2472412" y="2472412"/>
                  </a:lnTo>
                  <a:lnTo>
                    <a:pt x="0" y="2472412"/>
                  </a:lnTo>
                  <a:lnTo>
                    <a:pt x="0" y="0"/>
                  </a:lnTo>
                  <a:close/>
                </a:path>
              </a:pathLst>
            </a:custGeom>
            <a:blipFill>
              <a:blip r:embed="rId5"/>
              <a:stretch>
                <a:fillRect l="0" t="0" r="0" b="0"/>
              </a:stretch>
            </a:blipFill>
          </p:spPr>
        </p:sp>
        <p:sp>
          <p:nvSpPr>
            <p:cNvPr name="TextBox 31" id="31"/>
            <p:cNvSpPr txBox="true"/>
            <p:nvPr/>
          </p:nvSpPr>
          <p:spPr>
            <a:xfrm rot="0">
              <a:off x="1504723" y="3293542"/>
              <a:ext cx="4799762" cy="772019"/>
            </a:xfrm>
            <a:prstGeom prst="rect">
              <a:avLst/>
            </a:prstGeom>
          </p:spPr>
          <p:txBody>
            <a:bodyPr anchor="t" rtlCol="false" tIns="0" lIns="0" bIns="0" rIns="0">
              <a:spAutoFit/>
            </a:bodyPr>
            <a:lstStyle/>
            <a:p>
              <a:pPr algn="ctr">
                <a:lnSpc>
                  <a:spcPts val="5292"/>
                </a:lnSpc>
                <a:spcBef>
                  <a:spcPct val="0"/>
                </a:spcBef>
              </a:pPr>
              <a:r>
                <a:rPr lang="en-US" b="true" sz="3131">
                  <a:solidFill>
                    <a:srgbClr val="000000"/>
                  </a:solidFill>
                  <a:latin typeface="Open Sans Bold"/>
                  <a:ea typeface="Open Sans Bold"/>
                  <a:cs typeface="Open Sans Bold"/>
                  <a:sym typeface="Open Sans Bold"/>
                </a:rPr>
                <a:t>현실적인 구현 가능성</a:t>
              </a:r>
            </a:p>
          </p:txBody>
        </p:sp>
        <p:sp>
          <p:nvSpPr>
            <p:cNvPr name="TextBox 32" id="32"/>
            <p:cNvSpPr txBox="true"/>
            <p:nvPr/>
          </p:nvSpPr>
          <p:spPr>
            <a:xfrm rot="0">
              <a:off x="549636" y="4801074"/>
              <a:ext cx="6219757" cy="1113897"/>
            </a:xfrm>
            <a:prstGeom prst="rect">
              <a:avLst/>
            </a:prstGeom>
          </p:spPr>
          <p:txBody>
            <a:bodyPr anchor="t" rtlCol="false" tIns="0" lIns="0" bIns="0" rIns="0">
              <a:spAutoFit/>
            </a:bodyPr>
            <a:lstStyle/>
            <a:p>
              <a:pPr algn="l" marL="455756" indent="-227878" lvl="1">
                <a:lnSpc>
                  <a:spcPts val="3567"/>
                </a:lnSpc>
                <a:buFont typeface="Arial"/>
                <a:buChar char="•"/>
              </a:pPr>
              <a:r>
                <a:rPr lang="en-US" sz="2110">
                  <a:solidFill>
                    <a:srgbClr val="000000"/>
                  </a:solidFill>
                  <a:latin typeface="Open Sans"/>
                  <a:ea typeface="Open Sans"/>
                  <a:cs typeface="Open Sans"/>
                  <a:sym typeface="Open Sans"/>
                </a:rPr>
                <a:t>개발 일정에 적합한 현실적인 기능 구현 일정 수립</a:t>
              </a:r>
            </a:p>
          </p:txBody>
        </p:sp>
      </p:grpSp>
      <p:sp>
        <p:nvSpPr>
          <p:cNvPr name="TextBox 33" id="33"/>
          <p:cNvSpPr txBox="true"/>
          <p:nvPr/>
        </p:nvSpPr>
        <p:spPr>
          <a:xfrm rot="0">
            <a:off x="2291482" y="8853805"/>
            <a:ext cx="13665666" cy="629920"/>
          </a:xfrm>
          <a:prstGeom prst="rect">
            <a:avLst/>
          </a:prstGeom>
        </p:spPr>
        <p:txBody>
          <a:bodyPr anchor="t" rtlCol="false" tIns="0" lIns="0" bIns="0" rIns="0">
            <a:spAutoFit/>
          </a:bodyPr>
          <a:lstStyle/>
          <a:p>
            <a:pPr algn="ctr">
              <a:lnSpc>
                <a:spcPts val="5179"/>
              </a:lnSpc>
              <a:spcBef>
                <a:spcPct val="0"/>
              </a:spcBef>
            </a:pPr>
            <a:r>
              <a:rPr lang="en-US" b="true" sz="3699">
                <a:solidFill>
                  <a:srgbClr val="FFFAFA"/>
                </a:solidFill>
                <a:latin typeface="Open Sans Bold"/>
                <a:ea typeface="Open Sans Bold"/>
                <a:cs typeface="Open Sans Bold"/>
                <a:sym typeface="Open Sans Bold"/>
              </a:rPr>
              <a:t>자신의 수집품을 온라인으로 관리할 수 있는 서비스</a:t>
            </a:r>
          </a:p>
        </p:txBody>
      </p:sp>
      <p:sp>
        <p:nvSpPr>
          <p:cNvPr name="TextBox 34" id="34"/>
          <p:cNvSpPr txBox="true"/>
          <p:nvPr/>
        </p:nvSpPr>
        <p:spPr>
          <a:xfrm rot="0">
            <a:off x="2159310" y="871442"/>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1-2. 신규 프로젝트 선정</a:t>
            </a:r>
          </a:p>
        </p:txBody>
      </p:sp>
      <p:sp>
        <p:nvSpPr>
          <p:cNvPr name="TextBox 35" id="35"/>
          <p:cNvSpPr txBox="true"/>
          <p:nvPr/>
        </p:nvSpPr>
        <p:spPr>
          <a:xfrm rot="0">
            <a:off x="930367" y="819150"/>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01</a:t>
            </a:r>
          </a:p>
        </p:txBody>
      </p:sp>
      <p:sp>
        <p:nvSpPr>
          <p:cNvPr name="TextBox 36" id="36"/>
          <p:cNvSpPr txBox="true"/>
          <p:nvPr/>
        </p:nvSpPr>
        <p:spPr>
          <a:xfrm rot="0">
            <a:off x="2159310" y="547238"/>
            <a:ext cx="1502569"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주제 재선정 </a:t>
            </a:r>
          </a:p>
        </p:txBody>
      </p:sp>
      <p:grpSp>
        <p:nvGrpSpPr>
          <p:cNvPr name="Group 37" id="37"/>
          <p:cNvGrpSpPr/>
          <p:nvPr/>
        </p:nvGrpSpPr>
        <p:grpSpPr>
          <a:xfrm rot="0">
            <a:off x="12491941" y="7877306"/>
            <a:ext cx="462453" cy="535325"/>
            <a:chOff x="0" y="0"/>
            <a:chExt cx="616603" cy="713767"/>
          </a:xfrm>
        </p:grpSpPr>
        <p:grpSp>
          <p:nvGrpSpPr>
            <p:cNvPr name="Group 38" id="38"/>
            <p:cNvGrpSpPr/>
            <p:nvPr/>
          </p:nvGrpSpPr>
          <p:grpSpPr>
            <a:xfrm rot="-10800000">
              <a:off x="0" y="0"/>
              <a:ext cx="616603" cy="539528"/>
              <a:chOff x="0" y="0"/>
              <a:chExt cx="812800" cy="711200"/>
            </a:xfrm>
          </p:grpSpPr>
          <p:sp>
            <p:nvSpPr>
              <p:cNvPr name="Freeform 39" id="39"/>
              <p:cNvSpPr/>
              <p:nvPr/>
            </p:nvSpPr>
            <p:spPr>
              <a:xfrm flipH="false" flipV="false" rot="0">
                <a:off x="79052" y="116582"/>
                <a:ext cx="654696" cy="594618"/>
              </a:xfrm>
              <a:custGeom>
                <a:avLst/>
                <a:gdLst/>
                <a:ahLst/>
                <a:cxnLst/>
                <a:rect r="r" b="b" t="t" l="l"/>
                <a:pathLst>
                  <a:path h="594618" w="654696">
                    <a:moveTo>
                      <a:pt x="427018" y="57841"/>
                    </a:moveTo>
                    <a:lnTo>
                      <a:pt x="634078" y="420195"/>
                    </a:lnTo>
                    <a:cubicBezTo>
                      <a:pt x="654696" y="456277"/>
                      <a:pt x="654548" y="500608"/>
                      <a:pt x="633689" y="536552"/>
                    </a:cubicBezTo>
                    <a:cubicBezTo>
                      <a:pt x="612830" y="572496"/>
                      <a:pt x="574414" y="594618"/>
                      <a:pt x="532856" y="594618"/>
                    </a:cubicBezTo>
                    <a:lnTo>
                      <a:pt x="121840" y="594618"/>
                    </a:lnTo>
                    <a:cubicBezTo>
                      <a:pt x="80282" y="594618"/>
                      <a:pt x="41866" y="572496"/>
                      <a:pt x="21007" y="536552"/>
                    </a:cubicBezTo>
                    <a:cubicBezTo>
                      <a:pt x="148" y="500608"/>
                      <a:pt x="0" y="456277"/>
                      <a:pt x="20618" y="420195"/>
                    </a:cubicBezTo>
                    <a:lnTo>
                      <a:pt x="227678" y="57841"/>
                    </a:lnTo>
                    <a:cubicBezTo>
                      <a:pt x="248116" y="22074"/>
                      <a:pt x="286153" y="0"/>
                      <a:pt x="327348" y="0"/>
                    </a:cubicBezTo>
                    <a:cubicBezTo>
                      <a:pt x="368543" y="0"/>
                      <a:pt x="406580" y="22074"/>
                      <a:pt x="427018" y="57841"/>
                    </a:cubicBezTo>
                    <a:close/>
                  </a:path>
                </a:pathLst>
              </a:custGeom>
              <a:solidFill>
                <a:srgbClr val="B3AFFF"/>
              </a:solidFill>
            </p:spPr>
          </p:sp>
          <p:sp>
            <p:nvSpPr>
              <p:cNvPr name="TextBox 40" id="40"/>
              <p:cNvSpPr txBox="true"/>
              <p:nvPr/>
            </p:nvSpPr>
            <p:spPr>
              <a:xfrm>
                <a:off x="127000" y="215900"/>
                <a:ext cx="558800" cy="444500"/>
              </a:xfrm>
              <a:prstGeom prst="rect">
                <a:avLst/>
              </a:prstGeom>
            </p:spPr>
            <p:txBody>
              <a:bodyPr anchor="ctr" rtlCol="false" tIns="50800" lIns="50800" bIns="50800" rIns="50800"/>
              <a:lstStyle/>
              <a:p>
                <a:pPr algn="ctr">
                  <a:lnSpc>
                    <a:spcPts val="3905"/>
                  </a:lnSpc>
                </a:pPr>
              </a:p>
            </p:txBody>
          </p:sp>
        </p:grpSp>
        <p:grpSp>
          <p:nvGrpSpPr>
            <p:cNvPr name="Group 41" id="41"/>
            <p:cNvGrpSpPr/>
            <p:nvPr/>
          </p:nvGrpSpPr>
          <p:grpSpPr>
            <a:xfrm rot="-10800000">
              <a:off x="0" y="174239"/>
              <a:ext cx="616603" cy="539528"/>
              <a:chOff x="0" y="0"/>
              <a:chExt cx="812800" cy="711200"/>
            </a:xfrm>
          </p:grpSpPr>
          <p:sp>
            <p:nvSpPr>
              <p:cNvPr name="Freeform 42" id="42"/>
              <p:cNvSpPr/>
              <p:nvPr/>
            </p:nvSpPr>
            <p:spPr>
              <a:xfrm flipH="false" flipV="false" rot="0">
                <a:off x="79052" y="116582"/>
                <a:ext cx="654696" cy="594618"/>
              </a:xfrm>
              <a:custGeom>
                <a:avLst/>
                <a:gdLst/>
                <a:ahLst/>
                <a:cxnLst/>
                <a:rect r="r" b="b" t="t" l="l"/>
                <a:pathLst>
                  <a:path h="594618" w="654696">
                    <a:moveTo>
                      <a:pt x="427018" y="57841"/>
                    </a:moveTo>
                    <a:lnTo>
                      <a:pt x="634078" y="420195"/>
                    </a:lnTo>
                    <a:cubicBezTo>
                      <a:pt x="654696" y="456277"/>
                      <a:pt x="654548" y="500608"/>
                      <a:pt x="633689" y="536552"/>
                    </a:cubicBezTo>
                    <a:cubicBezTo>
                      <a:pt x="612830" y="572496"/>
                      <a:pt x="574414" y="594618"/>
                      <a:pt x="532856" y="594618"/>
                    </a:cubicBezTo>
                    <a:lnTo>
                      <a:pt x="121840" y="594618"/>
                    </a:lnTo>
                    <a:cubicBezTo>
                      <a:pt x="80282" y="594618"/>
                      <a:pt x="41866" y="572496"/>
                      <a:pt x="21007" y="536552"/>
                    </a:cubicBezTo>
                    <a:cubicBezTo>
                      <a:pt x="148" y="500608"/>
                      <a:pt x="0" y="456277"/>
                      <a:pt x="20618" y="420195"/>
                    </a:cubicBezTo>
                    <a:lnTo>
                      <a:pt x="227678" y="57841"/>
                    </a:lnTo>
                    <a:cubicBezTo>
                      <a:pt x="248116" y="22074"/>
                      <a:pt x="286153" y="0"/>
                      <a:pt x="327348" y="0"/>
                    </a:cubicBezTo>
                    <a:cubicBezTo>
                      <a:pt x="368543" y="0"/>
                      <a:pt x="406580" y="22074"/>
                      <a:pt x="427018" y="57841"/>
                    </a:cubicBezTo>
                    <a:close/>
                  </a:path>
                </a:pathLst>
              </a:custGeom>
              <a:solidFill>
                <a:srgbClr val="727EE9"/>
              </a:solidFill>
            </p:spPr>
          </p:sp>
          <p:sp>
            <p:nvSpPr>
              <p:cNvPr name="TextBox 43" id="43"/>
              <p:cNvSpPr txBox="true"/>
              <p:nvPr/>
            </p:nvSpPr>
            <p:spPr>
              <a:xfrm>
                <a:off x="127000" y="215900"/>
                <a:ext cx="558800" cy="444500"/>
              </a:xfrm>
              <a:prstGeom prst="rect">
                <a:avLst/>
              </a:prstGeom>
            </p:spPr>
            <p:txBody>
              <a:bodyPr anchor="ctr" rtlCol="false" tIns="50800" lIns="50800" bIns="50800" rIns="50800"/>
              <a:lstStyle/>
              <a:p>
                <a:pPr algn="ctr">
                  <a:lnSpc>
                    <a:spcPts val="3905"/>
                  </a:lnSpc>
                </a:pPr>
              </a:p>
            </p:txBody>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5400000">
            <a:off x="636191" y="2382325"/>
            <a:ext cx="608330" cy="158593"/>
            <a:chOff x="0" y="0"/>
            <a:chExt cx="450094" cy="117341"/>
          </a:xfrm>
        </p:grpSpPr>
        <p:sp>
          <p:nvSpPr>
            <p:cNvPr name="Freeform 3" id="3"/>
            <p:cNvSpPr/>
            <p:nvPr/>
          </p:nvSpPr>
          <p:spPr>
            <a:xfrm flipH="false" flipV="false" rot="0">
              <a:off x="0" y="0"/>
              <a:ext cx="450094" cy="117341"/>
            </a:xfrm>
            <a:custGeom>
              <a:avLst/>
              <a:gdLst/>
              <a:ahLst/>
              <a:cxnLst/>
              <a:rect r="r" b="b" t="t" l="l"/>
              <a:pathLst>
                <a:path h="117341" w="450094">
                  <a:moveTo>
                    <a:pt x="58670" y="0"/>
                  </a:moveTo>
                  <a:lnTo>
                    <a:pt x="391424" y="0"/>
                  </a:lnTo>
                  <a:cubicBezTo>
                    <a:pt x="406985" y="0"/>
                    <a:pt x="421908" y="6181"/>
                    <a:pt x="432910" y="17184"/>
                  </a:cubicBezTo>
                  <a:cubicBezTo>
                    <a:pt x="443913" y="28187"/>
                    <a:pt x="450094" y="43110"/>
                    <a:pt x="450094" y="58670"/>
                  </a:cubicBezTo>
                  <a:lnTo>
                    <a:pt x="450094" y="58670"/>
                  </a:lnTo>
                  <a:cubicBezTo>
                    <a:pt x="450094" y="74231"/>
                    <a:pt x="443913" y="89154"/>
                    <a:pt x="432910" y="100156"/>
                  </a:cubicBezTo>
                  <a:cubicBezTo>
                    <a:pt x="421908" y="111159"/>
                    <a:pt x="406985" y="117341"/>
                    <a:pt x="391424" y="117341"/>
                  </a:cubicBezTo>
                  <a:lnTo>
                    <a:pt x="58670" y="117341"/>
                  </a:lnTo>
                  <a:cubicBezTo>
                    <a:pt x="43110" y="117341"/>
                    <a:pt x="28187" y="111159"/>
                    <a:pt x="17184" y="100156"/>
                  </a:cubicBezTo>
                  <a:cubicBezTo>
                    <a:pt x="6181" y="89154"/>
                    <a:pt x="0" y="74231"/>
                    <a:pt x="0" y="58670"/>
                  </a:cubicBezTo>
                  <a:lnTo>
                    <a:pt x="0" y="58670"/>
                  </a:lnTo>
                  <a:cubicBezTo>
                    <a:pt x="0" y="43110"/>
                    <a:pt x="6181" y="28187"/>
                    <a:pt x="17184" y="17184"/>
                  </a:cubicBezTo>
                  <a:cubicBezTo>
                    <a:pt x="28187" y="6181"/>
                    <a:pt x="43110" y="0"/>
                    <a:pt x="58670" y="0"/>
                  </a:cubicBezTo>
                  <a:close/>
                </a:path>
              </a:pathLst>
            </a:custGeom>
            <a:gradFill rotWithShape="true">
              <a:gsLst>
                <a:gs pos="0">
                  <a:srgbClr val="5170FF">
                    <a:alpha val="100000"/>
                  </a:srgbClr>
                </a:gs>
                <a:gs pos="100000">
                  <a:srgbClr val="FF66C4">
                    <a:alpha val="100000"/>
                  </a:srgbClr>
                </a:gs>
              </a:gsLst>
              <a:lin ang="0"/>
            </a:gradFill>
            <a:ln cap="sq">
              <a:noFill/>
              <a:prstDash val="solid"/>
              <a:miter/>
            </a:ln>
          </p:spPr>
        </p:sp>
        <p:sp>
          <p:nvSpPr>
            <p:cNvPr name="TextBox 4" id="4"/>
            <p:cNvSpPr txBox="true"/>
            <p:nvPr/>
          </p:nvSpPr>
          <p:spPr>
            <a:xfrm>
              <a:off x="0" y="-114300"/>
              <a:ext cx="450094" cy="231641"/>
            </a:xfrm>
            <a:prstGeom prst="rect">
              <a:avLst/>
            </a:prstGeom>
          </p:spPr>
          <p:txBody>
            <a:bodyPr anchor="ctr" rtlCol="false" tIns="50800" lIns="50800" bIns="50800" rIns="50800"/>
            <a:lstStyle/>
            <a:p>
              <a:pPr algn="ctr">
                <a:lnSpc>
                  <a:spcPts val="3905"/>
                </a:lnSpc>
              </a:pPr>
            </a:p>
          </p:txBody>
        </p:sp>
      </p:grpSp>
      <p:sp>
        <p:nvSpPr>
          <p:cNvPr name="TextBox 5" id="5"/>
          <p:cNvSpPr txBox="true"/>
          <p:nvPr/>
        </p:nvSpPr>
        <p:spPr>
          <a:xfrm rot="0">
            <a:off x="1232000" y="1966957"/>
            <a:ext cx="2498951" cy="798830"/>
          </a:xfrm>
          <a:prstGeom prst="rect">
            <a:avLst/>
          </a:prstGeom>
        </p:spPr>
        <p:txBody>
          <a:bodyPr anchor="t" rtlCol="false" tIns="0" lIns="0" bIns="0" rIns="0">
            <a:spAutoFit/>
          </a:bodyPr>
          <a:lstStyle/>
          <a:p>
            <a:pPr algn="l">
              <a:lnSpc>
                <a:spcPts val="6759"/>
              </a:lnSpc>
              <a:spcBef>
                <a:spcPct val="0"/>
              </a:spcBef>
            </a:pPr>
            <a:r>
              <a:rPr lang="en-US" b="true" sz="3999">
                <a:solidFill>
                  <a:srgbClr val="010101"/>
                </a:solidFill>
                <a:latin typeface="Open Sans Bold"/>
                <a:ea typeface="Open Sans Bold"/>
                <a:cs typeface="Open Sans Bold"/>
                <a:sym typeface="Open Sans Bold"/>
              </a:rPr>
              <a:t>문제 정의</a:t>
            </a:r>
          </a:p>
        </p:txBody>
      </p:sp>
      <p:grpSp>
        <p:nvGrpSpPr>
          <p:cNvPr name="Group 6" id="6"/>
          <p:cNvGrpSpPr/>
          <p:nvPr/>
        </p:nvGrpSpPr>
        <p:grpSpPr>
          <a:xfrm rot="0">
            <a:off x="7195769" y="6063692"/>
            <a:ext cx="4435550" cy="4327865"/>
            <a:chOff x="0" y="0"/>
            <a:chExt cx="5914066" cy="5770487"/>
          </a:xfrm>
        </p:grpSpPr>
        <p:sp>
          <p:nvSpPr>
            <p:cNvPr name="Freeform 7" id="7"/>
            <p:cNvSpPr/>
            <p:nvPr/>
          </p:nvSpPr>
          <p:spPr>
            <a:xfrm flipH="false" flipV="false" rot="0">
              <a:off x="919127" y="638242"/>
              <a:ext cx="4994940" cy="5132246"/>
            </a:xfrm>
            <a:custGeom>
              <a:avLst/>
              <a:gdLst/>
              <a:ahLst/>
              <a:cxnLst/>
              <a:rect r="r" b="b" t="t" l="l"/>
              <a:pathLst>
                <a:path h="5132246" w="4994940">
                  <a:moveTo>
                    <a:pt x="0" y="0"/>
                  </a:moveTo>
                  <a:lnTo>
                    <a:pt x="4994939" y="0"/>
                  </a:lnTo>
                  <a:lnTo>
                    <a:pt x="4994939" y="5132245"/>
                  </a:lnTo>
                  <a:lnTo>
                    <a:pt x="0" y="5132245"/>
                  </a:lnTo>
                  <a:lnTo>
                    <a:pt x="0" y="0"/>
                  </a:lnTo>
                  <a:close/>
                </a:path>
              </a:pathLst>
            </a:custGeom>
            <a:blipFill>
              <a:blip r:embed="rId3">
                <a:alphaModFix amt="19999"/>
              </a:blip>
              <a:stretch>
                <a:fillRect l="-701" t="0" r="-7467" b="-5275"/>
              </a:stretch>
            </a:blipFill>
          </p:spPr>
        </p:sp>
        <p:sp>
          <p:nvSpPr>
            <p:cNvPr name="Freeform 8" id="8"/>
            <p:cNvSpPr/>
            <p:nvPr/>
          </p:nvSpPr>
          <p:spPr>
            <a:xfrm flipH="false" flipV="false" rot="0">
              <a:off x="286864" y="0"/>
              <a:ext cx="4194454" cy="4794221"/>
            </a:xfrm>
            <a:custGeom>
              <a:avLst/>
              <a:gdLst/>
              <a:ahLst/>
              <a:cxnLst/>
              <a:rect r="r" b="b" t="t" l="l"/>
              <a:pathLst>
                <a:path h="4794221" w="4194454">
                  <a:moveTo>
                    <a:pt x="0" y="0"/>
                  </a:moveTo>
                  <a:lnTo>
                    <a:pt x="4194454" y="0"/>
                  </a:lnTo>
                  <a:lnTo>
                    <a:pt x="4194454" y="4794221"/>
                  </a:lnTo>
                  <a:lnTo>
                    <a:pt x="0" y="4794221"/>
                  </a:lnTo>
                  <a:lnTo>
                    <a:pt x="0" y="0"/>
                  </a:lnTo>
                  <a:close/>
                </a:path>
              </a:pathLst>
            </a:custGeom>
            <a:blipFill>
              <a:blip r:embed="rId3">
                <a:alphaModFix amt="19999"/>
              </a:blip>
              <a:stretch>
                <a:fillRect l="-7149" t="0" r="-7149" b="0"/>
              </a:stretch>
            </a:blipFill>
          </p:spPr>
        </p:sp>
        <p:grpSp>
          <p:nvGrpSpPr>
            <p:cNvPr name="Group 9" id="9"/>
            <p:cNvGrpSpPr/>
            <p:nvPr/>
          </p:nvGrpSpPr>
          <p:grpSpPr>
            <a:xfrm rot="0">
              <a:off x="0" y="34905"/>
              <a:ext cx="5342299" cy="4759316"/>
              <a:chOff x="0" y="0"/>
              <a:chExt cx="1055269" cy="940112"/>
            </a:xfrm>
          </p:grpSpPr>
          <p:sp>
            <p:nvSpPr>
              <p:cNvPr name="Freeform 10" id="10"/>
              <p:cNvSpPr/>
              <p:nvPr/>
            </p:nvSpPr>
            <p:spPr>
              <a:xfrm flipH="false" flipV="false" rot="0">
                <a:off x="0" y="0"/>
                <a:ext cx="1055269" cy="940112"/>
              </a:xfrm>
              <a:custGeom>
                <a:avLst/>
                <a:gdLst/>
                <a:ahLst/>
                <a:cxnLst/>
                <a:rect r="r" b="b" t="t" l="l"/>
                <a:pathLst>
                  <a:path h="940112" w="1055269">
                    <a:moveTo>
                      <a:pt x="83086" y="0"/>
                    </a:moveTo>
                    <a:lnTo>
                      <a:pt x="972183" y="0"/>
                    </a:lnTo>
                    <a:cubicBezTo>
                      <a:pt x="994219" y="0"/>
                      <a:pt x="1015352" y="8754"/>
                      <a:pt x="1030934" y="24335"/>
                    </a:cubicBezTo>
                    <a:cubicBezTo>
                      <a:pt x="1046515" y="39917"/>
                      <a:pt x="1055269" y="61050"/>
                      <a:pt x="1055269" y="83086"/>
                    </a:cubicBezTo>
                    <a:lnTo>
                      <a:pt x="1055269" y="857026"/>
                    </a:lnTo>
                    <a:cubicBezTo>
                      <a:pt x="1055269" y="879062"/>
                      <a:pt x="1046515" y="900195"/>
                      <a:pt x="1030934" y="915776"/>
                    </a:cubicBezTo>
                    <a:cubicBezTo>
                      <a:pt x="1015352" y="931358"/>
                      <a:pt x="994219" y="940112"/>
                      <a:pt x="972183" y="940112"/>
                    </a:cubicBezTo>
                    <a:lnTo>
                      <a:pt x="83086" y="940112"/>
                    </a:lnTo>
                    <a:cubicBezTo>
                      <a:pt x="61050" y="940112"/>
                      <a:pt x="39917" y="931358"/>
                      <a:pt x="24335" y="915776"/>
                    </a:cubicBezTo>
                    <a:cubicBezTo>
                      <a:pt x="8754" y="900195"/>
                      <a:pt x="0" y="879062"/>
                      <a:pt x="0" y="857026"/>
                    </a:cubicBezTo>
                    <a:lnTo>
                      <a:pt x="0" y="83086"/>
                    </a:lnTo>
                    <a:cubicBezTo>
                      <a:pt x="0" y="61050"/>
                      <a:pt x="8754" y="39917"/>
                      <a:pt x="24335" y="24335"/>
                    </a:cubicBezTo>
                    <a:cubicBezTo>
                      <a:pt x="39917" y="8754"/>
                      <a:pt x="61050" y="0"/>
                      <a:pt x="83086" y="0"/>
                    </a:cubicBezTo>
                    <a:close/>
                  </a:path>
                </a:pathLst>
              </a:custGeom>
              <a:solidFill>
                <a:srgbClr val="EFF4F6"/>
              </a:solidFill>
            </p:spPr>
          </p:sp>
          <p:sp>
            <p:nvSpPr>
              <p:cNvPr name="TextBox 11" id="11"/>
              <p:cNvSpPr txBox="true"/>
              <p:nvPr/>
            </p:nvSpPr>
            <p:spPr>
              <a:xfrm>
                <a:off x="0" y="-114300"/>
                <a:ext cx="1055269" cy="1054412"/>
              </a:xfrm>
              <a:prstGeom prst="rect">
                <a:avLst/>
              </a:prstGeom>
            </p:spPr>
            <p:txBody>
              <a:bodyPr anchor="ctr" rtlCol="false" tIns="50800" lIns="50800" bIns="50800" rIns="50800"/>
              <a:lstStyle/>
              <a:p>
                <a:pPr algn="ctr">
                  <a:lnSpc>
                    <a:spcPts val="3905"/>
                  </a:lnSpc>
                </a:pPr>
              </a:p>
            </p:txBody>
          </p:sp>
        </p:grpSp>
        <p:sp>
          <p:nvSpPr>
            <p:cNvPr name="TextBox 12" id="12"/>
            <p:cNvSpPr txBox="true"/>
            <p:nvPr/>
          </p:nvSpPr>
          <p:spPr>
            <a:xfrm rot="0">
              <a:off x="562637" y="2163978"/>
              <a:ext cx="4215594" cy="2095500"/>
            </a:xfrm>
            <a:prstGeom prst="rect">
              <a:avLst/>
            </a:prstGeom>
          </p:spPr>
          <p:txBody>
            <a:bodyPr anchor="t" rtlCol="false" tIns="0" lIns="0" bIns="0" rIns="0">
              <a:spAutoFit/>
            </a:bodyPr>
            <a:lstStyle/>
            <a:p>
              <a:pPr algn="ctr">
                <a:lnSpc>
                  <a:spcPts val="3149"/>
                </a:lnSpc>
                <a:spcBef>
                  <a:spcPct val="0"/>
                </a:spcBef>
              </a:pPr>
              <a:r>
                <a:rPr lang="en-US" sz="2250">
                  <a:solidFill>
                    <a:srgbClr val="292929"/>
                  </a:solidFill>
                  <a:latin typeface="Open Sans"/>
                  <a:ea typeface="Open Sans"/>
                  <a:cs typeface="Open Sans"/>
                  <a:sym typeface="Open Sans"/>
                </a:rPr>
                <a:t>수집가들 간에 소장품을 공유하며, 서로의 지식을 교환할 수 있는 커뮤니티 형성</a:t>
              </a:r>
            </a:p>
          </p:txBody>
        </p:sp>
        <p:sp>
          <p:nvSpPr>
            <p:cNvPr name="TextBox 13" id="13"/>
            <p:cNvSpPr txBox="true"/>
            <p:nvPr/>
          </p:nvSpPr>
          <p:spPr>
            <a:xfrm rot="0">
              <a:off x="202753" y="962350"/>
              <a:ext cx="4936794" cy="837974"/>
            </a:xfrm>
            <a:prstGeom prst="rect">
              <a:avLst/>
            </a:prstGeom>
          </p:spPr>
          <p:txBody>
            <a:bodyPr anchor="t" rtlCol="false" tIns="0" lIns="0" bIns="0" rIns="0">
              <a:spAutoFit/>
            </a:bodyPr>
            <a:lstStyle/>
            <a:p>
              <a:pPr algn="ctr">
                <a:lnSpc>
                  <a:spcPts val="5630"/>
                </a:lnSpc>
                <a:spcBef>
                  <a:spcPct val="0"/>
                </a:spcBef>
              </a:pPr>
              <a:r>
                <a:rPr lang="en-US" b="true" sz="3331">
                  <a:solidFill>
                    <a:srgbClr val="000000"/>
                  </a:solidFill>
                  <a:latin typeface="Open Sans Bold"/>
                  <a:ea typeface="Open Sans Bold"/>
                  <a:cs typeface="Open Sans Bold"/>
                  <a:sym typeface="Open Sans Bold"/>
                </a:rPr>
                <a:t>공유와 소통</a:t>
              </a:r>
            </a:p>
          </p:txBody>
        </p:sp>
      </p:grpSp>
      <p:sp>
        <p:nvSpPr>
          <p:cNvPr name="Freeform 14" id="14"/>
          <p:cNvSpPr/>
          <p:nvPr/>
        </p:nvSpPr>
        <p:spPr>
          <a:xfrm flipH="false" flipV="false" rot="0">
            <a:off x="2753703" y="6542373"/>
            <a:ext cx="3746205" cy="3849184"/>
          </a:xfrm>
          <a:custGeom>
            <a:avLst/>
            <a:gdLst/>
            <a:ahLst/>
            <a:cxnLst/>
            <a:rect r="r" b="b" t="t" l="l"/>
            <a:pathLst>
              <a:path h="3849184" w="3746205">
                <a:moveTo>
                  <a:pt x="0" y="0"/>
                </a:moveTo>
                <a:lnTo>
                  <a:pt x="3746205" y="0"/>
                </a:lnTo>
                <a:lnTo>
                  <a:pt x="3746205" y="3849184"/>
                </a:lnTo>
                <a:lnTo>
                  <a:pt x="0" y="3849184"/>
                </a:lnTo>
                <a:lnTo>
                  <a:pt x="0" y="0"/>
                </a:lnTo>
                <a:close/>
              </a:path>
            </a:pathLst>
          </a:custGeom>
          <a:blipFill>
            <a:blip r:embed="rId3">
              <a:alphaModFix amt="19999"/>
            </a:blip>
            <a:stretch>
              <a:fillRect l="-701" t="0" r="-7467" b="-5275"/>
            </a:stretch>
          </a:blipFill>
        </p:spPr>
      </p:sp>
      <p:sp>
        <p:nvSpPr>
          <p:cNvPr name="Freeform 15" id="15"/>
          <p:cNvSpPr/>
          <p:nvPr/>
        </p:nvSpPr>
        <p:spPr>
          <a:xfrm flipH="false" flipV="false" rot="0">
            <a:off x="2279506" y="6063692"/>
            <a:ext cx="3145840" cy="3595666"/>
          </a:xfrm>
          <a:custGeom>
            <a:avLst/>
            <a:gdLst/>
            <a:ahLst/>
            <a:cxnLst/>
            <a:rect r="r" b="b" t="t" l="l"/>
            <a:pathLst>
              <a:path h="3595666" w="3145840">
                <a:moveTo>
                  <a:pt x="0" y="0"/>
                </a:moveTo>
                <a:lnTo>
                  <a:pt x="3145840" y="0"/>
                </a:lnTo>
                <a:lnTo>
                  <a:pt x="3145840" y="3595665"/>
                </a:lnTo>
                <a:lnTo>
                  <a:pt x="0" y="3595665"/>
                </a:lnTo>
                <a:lnTo>
                  <a:pt x="0" y="0"/>
                </a:lnTo>
                <a:close/>
              </a:path>
            </a:pathLst>
          </a:custGeom>
          <a:blipFill>
            <a:blip r:embed="rId3">
              <a:alphaModFix amt="19999"/>
            </a:blip>
            <a:stretch>
              <a:fillRect l="-7149" t="0" r="-7149" b="0"/>
            </a:stretch>
          </a:blipFill>
        </p:spPr>
      </p:sp>
      <p:grpSp>
        <p:nvGrpSpPr>
          <p:cNvPr name="Group 16" id="16"/>
          <p:cNvGrpSpPr/>
          <p:nvPr/>
        </p:nvGrpSpPr>
        <p:grpSpPr>
          <a:xfrm rot="0">
            <a:off x="2064358" y="6089870"/>
            <a:ext cx="4006724" cy="3569487"/>
            <a:chOff x="0" y="0"/>
            <a:chExt cx="1055269" cy="940112"/>
          </a:xfrm>
        </p:grpSpPr>
        <p:sp>
          <p:nvSpPr>
            <p:cNvPr name="Freeform 17" id="17"/>
            <p:cNvSpPr/>
            <p:nvPr/>
          </p:nvSpPr>
          <p:spPr>
            <a:xfrm flipH="false" flipV="false" rot="0">
              <a:off x="0" y="0"/>
              <a:ext cx="1055269" cy="940112"/>
            </a:xfrm>
            <a:custGeom>
              <a:avLst/>
              <a:gdLst/>
              <a:ahLst/>
              <a:cxnLst/>
              <a:rect r="r" b="b" t="t" l="l"/>
              <a:pathLst>
                <a:path h="940112" w="1055269">
                  <a:moveTo>
                    <a:pt x="83086" y="0"/>
                  </a:moveTo>
                  <a:lnTo>
                    <a:pt x="972183" y="0"/>
                  </a:lnTo>
                  <a:cubicBezTo>
                    <a:pt x="994219" y="0"/>
                    <a:pt x="1015352" y="8754"/>
                    <a:pt x="1030934" y="24335"/>
                  </a:cubicBezTo>
                  <a:cubicBezTo>
                    <a:pt x="1046515" y="39917"/>
                    <a:pt x="1055269" y="61050"/>
                    <a:pt x="1055269" y="83086"/>
                  </a:cubicBezTo>
                  <a:lnTo>
                    <a:pt x="1055269" y="857026"/>
                  </a:lnTo>
                  <a:cubicBezTo>
                    <a:pt x="1055269" y="879062"/>
                    <a:pt x="1046515" y="900195"/>
                    <a:pt x="1030934" y="915776"/>
                  </a:cubicBezTo>
                  <a:cubicBezTo>
                    <a:pt x="1015352" y="931358"/>
                    <a:pt x="994219" y="940112"/>
                    <a:pt x="972183" y="940112"/>
                  </a:cubicBezTo>
                  <a:lnTo>
                    <a:pt x="83086" y="940112"/>
                  </a:lnTo>
                  <a:cubicBezTo>
                    <a:pt x="61050" y="940112"/>
                    <a:pt x="39917" y="931358"/>
                    <a:pt x="24335" y="915776"/>
                  </a:cubicBezTo>
                  <a:cubicBezTo>
                    <a:pt x="8754" y="900195"/>
                    <a:pt x="0" y="879062"/>
                    <a:pt x="0" y="857026"/>
                  </a:cubicBezTo>
                  <a:lnTo>
                    <a:pt x="0" y="83086"/>
                  </a:lnTo>
                  <a:cubicBezTo>
                    <a:pt x="0" y="61050"/>
                    <a:pt x="8754" y="39917"/>
                    <a:pt x="24335" y="24335"/>
                  </a:cubicBezTo>
                  <a:cubicBezTo>
                    <a:pt x="39917" y="8754"/>
                    <a:pt x="61050" y="0"/>
                    <a:pt x="83086" y="0"/>
                  </a:cubicBezTo>
                  <a:close/>
                </a:path>
              </a:pathLst>
            </a:custGeom>
            <a:solidFill>
              <a:srgbClr val="EFF4F6"/>
            </a:solidFill>
          </p:spPr>
        </p:sp>
        <p:sp>
          <p:nvSpPr>
            <p:cNvPr name="TextBox 18" id="18"/>
            <p:cNvSpPr txBox="true"/>
            <p:nvPr/>
          </p:nvSpPr>
          <p:spPr>
            <a:xfrm>
              <a:off x="0" y="-114300"/>
              <a:ext cx="1055269" cy="1054412"/>
            </a:xfrm>
            <a:prstGeom prst="rect">
              <a:avLst/>
            </a:prstGeom>
          </p:spPr>
          <p:txBody>
            <a:bodyPr anchor="ctr" rtlCol="false" tIns="50800" lIns="50800" bIns="50800" rIns="50800"/>
            <a:lstStyle/>
            <a:p>
              <a:pPr algn="ctr">
                <a:lnSpc>
                  <a:spcPts val="3905"/>
                </a:lnSpc>
              </a:pPr>
            </a:p>
          </p:txBody>
        </p:sp>
      </p:grpSp>
      <p:sp>
        <p:nvSpPr>
          <p:cNvPr name="TextBox 19" id="19"/>
          <p:cNvSpPr txBox="true"/>
          <p:nvPr/>
        </p:nvSpPr>
        <p:spPr>
          <a:xfrm rot="0">
            <a:off x="2427443" y="7657387"/>
            <a:ext cx="3280554" cy="1581056"/>
          </a:xfrm>
          <a:prstGeom prst="rect">
            <a:avLst/>
          </a:prstGeom>
        </p:spPr>
        <p:txBody>
          <a:bodyPr anchor="t" rtlCol="false" tIns="0" lIns="0" bIns="0" rIns="0">
            <a:spAutoFit/>
          </a:bodyPr>
          <a:lstStyle/>
          <a:p>
            <a:pPr algn="ctr">
              <a:lnSpc>
                <a:spcPts val="3155"/>
              </a:lnSpc>
              <a:spcBef>
                <a:spcPct val="0"/>
              </a:spcBef>
            </a:pPr>
            <a:r>
              <a:rPr lang="en-US" sz="2253">
                <a:solidFill>
                  <a:srgbClr val="292929"/>
                </a:solidFill>
                <a:latin typeface="Open Sans"/>
                <a:ea typeface="Open Sans"/>
                <a:cs typeface="Open Sans"/>
                <a:sym typeface="Open Sans"/>
              </a:rPr>
              <a:t>온라인 공간을 통해 수집품을 체계적으로 등록하고, 필요에 따라 수시로 업데이트하며 관리</a:t>
            </a:r>
          </a:p>
        </p:txBody>
      </p:sp>
      <p:sp>
        <p:nvSpPr>
          <p:cNvPr name="TextBox 20" id="20"/>
          <p:cNvSpPr txBox="true"/>
          <p:nvPr/>
        </p:nvSpPr>
        <p:spPr>
          <a:xfrm rot="0">
            <a:off x="2590573" y="6744973"/>
            <a:ext cx="2954294" cy="668962"/>
          </a:xfrm>
          <a:prstGeom prst="rect">
            <a:avLst/>
          </a:prstGeom>
        </p:spPr>
        <p:txBody>
          <a:bodyPr anchor="t" rtlCol="false" tIns="0" lIns="0" bIns="0" rIns="0">
            <a:spAutoFit/>
          </a:bodyPr>
          <a:lstStyle/>
          <a:p>
            <a:pPr algn="ctr">
              <a:lnSpc>
                <a:spcPts val="5630"/>
              </a:lnSpc>
              <a:spcBef>
                <a:spcPct val="0"/>
              </a:spcBef>
            </a:pPr>
            <a:r>
              <a:rPr lang="en-US" b="true" sz="3331">
                <a:solidFill>
                  <a:srgbClr val="000000"/>
                </a:solidFill>
                <a:latin typeface="Open Sans Bold"/>
                <a:ea typeface="Open Sans Bold"/>
                <a:cs typeface="Open Sans Bold"/>
                <a:sym typeface="Open Sans Bold"/>
              </a:rPr>
              <a:t>수집품 관리</a:t>
            </a:r>
          </a:p>
        </p:txBody>
      </p:sp>
      <p:sp>
        <p:nvSpPr>
          <p:cNvPr name="Freeform 21" id="21"/>
          <p:cNvSpPr/>
          <p:nvPr/>
        </p:nvSpPr>
        <p:spPr>
          <a:xfrm flipH="false" flipV="false" rot="0">
            <a:off x="13016526" y="6542373"/>
            <a:ext cx="3746205" cy="3849184"/>
          </a:xfrm>
          <a:custGeom>
            <a:avLst/>
            <a:gdLst/>
            <a:ahLst/>
            <a:cxnLst/>
            <a:rect r="r" b="b" t="t" l="l"/>
            <a:pathLst>
              <a:path h="3849184" w="3746205">
                <a:moveTo>
                  <a:pt x="0" y="0"/>
                </a:moveTo>
                <a:lnTo>
                  <a:pt x="3746205" y="0"/>
                </a:lnTo>
                <a:lnTo>
                  <a:pt x="3746205" y="3849184"/>
                </a:lnTo>
                <a:lnTo>
                  <a:pt x="0" y="3849184"/>
                </a:lnTo>
                <a:lnTo>
                  <a:pt x="0" y="0"/>
                </a:lnTo>
                <a:close/>
              </a:path>
            </a:pathLst>
          </a:custGeom>
          <a:blipFill>
            <a:blip r:embed="rId3">
              <a:alphaModFix amt="19999"/>
            </a:blip>
            <a:stretch>
              <a:fillRect l="-701" t="0" r="-7467" b="-5275"/>
            </a:stretch>
          </a:blipFill>
        </p:spPr>
      </p:sp>
      <p:sp>
        <p:nvSpPr>
          <p:cNvPr name="Freeform 22" id="22"/>
          <p:cNvSpPr/>
          <p:nvPr/>
        </p:nvSpPr>
        <p:spPr>
          <a:xfrm flipH="false" flipV="false" rot="0">
            <a:off x="12542329" y="6063692"/>
            <a:ext cx="3145840" cy="3595666"/>
          </a:xfrm>
          <a:custGeom>
            <a:avLst/>
            <a:gdLst/>
            <a:ahLst/>
            <a:cxnLst/>
            <a:rect r="r" b="b" t="t" l="l"/>
            <a:pathLst>
              <a:path h="3595666" w="3145840">
                <a:moveTo>
                  <a:pt x="0" y="0"/>
                </a:moveTo>
                <a:lnTo>
                  <a:pt x="3145841" y="0"/>
                </a:lnTo>
                <a:lnTo>
                  <a:pt x="3145841" y="3595665"/>
                </a:lnTo>
                <a:lnTo>
                  <a:pt x="0" y="3595665"/>
                </a:lnTo>
                <a:lnTo>
                  <a:pt x="0" y="0"/>
                </a:lnTo>
                <a:close/>
              </a:path>
            </a:pathLst>
          </a:custGeom>
          <a:blipFill>
            <a:blip r:embed="rId3">
              <a:alphaModFix amt="19999"/>
            </a:blip>
            <a:stretch>
              <a:fillRect l="-7149" t="0" r="-7149" b="0"/>
            </a:stretch>
          </a:blipFill>
        </p:spPr>
      </p:sp>
      <p:grpSp>
        <p:nvGrpSpPr>
          <p:cNvPr name="Group 23" id="23"/>
          <p:cNvGrpSpPr/>
          <p:nvPr/>
        </p:nvGrpSpPr>
        <p:grpSpPr>
          <a:xfrm rot="0">
            <a:off x="12327181" y="6089870"/>
            <a:ext cx="4006724" cy="3569487"/>
            <a:chOff x="0" y="0"/>
            <a:chExt cx="1055269" cy="940112"/>
          </a:xfrm>
        </p:grpSpPr>
        <p:sp>
          <p:nvSpPr>
            <p:cNvPr name="Freeform 24" id="24"/>
            <p:cNvSpPr/>
            <p:nvPr/>
          </p:nvSpPr>
          <p:spPr>
            <a:xfrm flipH="false" flipV="false" rot="0">
              <a:off x="0" y="0"/>
              <a:ext cx="1055269" cy="940112"/>
            </a:xfrm>
            <a:custGeom>
              <a:avLst/>
              <a:gdLst/>
              <a:ahLst/>
              <a:cxnLst/>
              <a:rect r="r" b="b" t="t" l="l"/>
              <a:pathLst>
                <a:path h="940112" w="1055269">
                  <a:moveTo>
                    <a:pt x="83086" y="0"/>
                  </a:moveTo>
                  <a:lnTo>
                    <a:pt x="972183" y="0"/>
                  </a:lnTo>
                  <a:cubicBezTo>
                    <a:pt x="994219" y="0"/>
                    <a:pt x="1015352" y="8754"/>
                    <a:pt x="1030934" y="24335"/>
                  </a:cubicBezTo>
                  <a:cubicBezTo>
                    <a:pt x="1046515" y="39917"/>
                    <a:pt x="1055269" y="61050"/>
                    <a:pt x="1055269" y="83086"/>
                  </a:cubicBezTo>
                  <a:lnTo>
                    <a:pt x="1055269" y="857026"/>
                  </a:lnTo>
                  <a:cubicBezTo>
                    <a:pt x="1055269" y="879062"/>
                    <a:pt x="1046515" y="900195"/>
                    <a:pt x="1030934" y="915776"/>
                  </a:cubicBezTo>
                  <a:cubicBezTo>
                    <a:pt x="1015352" y="931358"/>
                    <a:pt x="994219" y="940112"/>
                    <a:pt x="972183" y="940112"/>
                  </a:cubicBezTo>
                  <a:lnTo>
                    <a:pt x="83086" y="940112"/>
                  </a:lnTo>
                  <a:cubicBezTo>
                    <a:pt x="61050" y="940112"/>
                    <a:pt x="39917" y="931358"/>
                    <a:pt x="24335" y="915776"/>
                  </a:cubicBezTo>
                  <a:cubicBezTo>
                    <a:pt x="8754" y="900195"/>
                    <a:pt x="0" y="879062"/>
                    <a:pt x="0" y="857026"/>
                  </a:cubicBezTo>
                  <a:lnTo>
                    <a:pt x="0" y="83086"/>
                  </a:lnTo>
                  <a:cubicBezTo>
                    <a:pt x="0" y="61050"/>
                    <a:pt x="8754" y="39917"/>
                    <a:pt x="24335" y="24335"/>
                  </a:cubicBezTo>
                  <a:cubicBezTo>
                    <a:pt x="39917" y="8754"/>
                    <a:pt x="61050" y="0"/>
                    <a:pt x="83086" y="0"/>
                  </a:cubicBezTo>
                  <a:close/>
                </a:path>
              </a:pathLst>
            </a:custGeom>
            <a:solidFill>
              <a:srgbClr val="EFF4F6"/>
            </a:solidFill>
          </p:spPr>
        </p:sp>
        <p:sp>
          <p:nvSpPr>
            <p:cNvPr name="TextBox 25" id="25"/>
            <p:cNvSpPr txBox="true"/>
            <p:nvPr/>
          </p:nvSpPr>
          <p:spPr>
            <a:xfrm>
              <a:off x="0" y="-114300"/>
              <a:ext cx="1055269" cy="1054412"/>
            </a:xfrm>
            <a:prstGeom prst="rect">
              <a:avLst/>
            </a:prstGeom>
          </p:spPr>
          <p:txBody>
            <a:bodyPr anchor="ctr" rtlCol="false" tIns="50800" lIns="50800" bIns="50800" rIns="50800"/>
            <a:lstStyle/>
            <a:p>
              <a:pPr algn="ctr">
                <a:lnSpc>
                  <a:spcPts val="3905"/>
                </a:lnSpc>
              </a:pPr>
            </a:p>
          </p:txBody>
        </p:sp>
      </p:grpSp>
      <p:sp>
        <p:nvSpPr>
          <p:cNvPr name="TextBox 26" id="26"/>
          <p:cNvSpPr txBox="true"/>
          <p:nvPr/>
        </p:nvSpPr>
        <p:spPr>
          <a:xfrm rot="0">
            <a:off x="12665846" y="7677150"/>
            <a:ext cx="3329395" cy="1181100"/>
          </a:xfrm>
          <a:prstGeom prst="rect">
            <a:avLst/>
          </a:prstGeom>
        </p:spPr>
        <p:txBody>
          <a:bodyPr anchor="t" rtlCol="false" tIns="0" lIns="0" bIns="0" rIns="0">
            <a:spAutoFit/>
          </a:bodyPr>
          <a:lstStyle/>
          <a:p>
            <a:pPr algn="ctr">
              <a:lnSpc>
                <a:spcPts val="3149"/>
              </a:lnSpc>
              <a:spcBef>
                <a:spcPct val="0"/>
              </a:spcBef>
            </a:pPr>
            <a:r>
              <a:rPr lang="en-US" sz="2250">
                <a:solidFill>
                  <a:srgbClr val="292929"/>
                </a:solidFill>
                <a:latin typeface="Open Sans"/>
                <a:ea typeface="Open Sans"/>
                <a:cs typeface="Open Sans"/>
                <a:sym typeface="Open Sans"/>
              </a:rPr>
              <a:t>수집품의 유연한 거래의 장을 제공하여 수집품 순환 및 새로운 수집품 획득 지원</a:t>
            </a:r>
          </a:p>
        </p:txBody>
      </p:sp>
      <p:sp>
        <p:nvSpPr>
          <p:cNvPr name="TextBox 27" id="27"/>
          <p:cNvSpPr txBox="true"/>
          <p:nvPr/>
        </p:nvSpPr>
        <p:spPr>
          <a:xfrm rot="0">
            <a:off x="12868511" y="6744973"/>
            <a:ext cx="2924065" cy="668962"/>
          </a:xfrm>
          <a:prstGeom prst="rect">
            <a:avLst/>
          </a:prstGeom>
        </p:spPr>
        <p:txBody>
          <a:bodyPr anchor="t" rtlCol="false" tIns="0" lIns="0" bIns="0" rIns="0">
            <a:spAutoFit/>
          </a:bodyPr>
          <a:lstStyle/>
          <a:p>
            <a:pPr algn="ctr">
              <a:lnSpc>
                <a:spcPts val="5630"/>
              </a:lnSpc>
              <a:spcBef>
                <a:spcPct val="0"/>
              </a:spcBef>
            </a:pPr>
            <a:r>
              <a:rPr lang="en-US" b="true" sz="3331">
                <a:solidFill>
                  <a:srgbClr val="000000"/>
                </a:solidFill>
                <a:latin typeface="Open Sans Bold"/>
                <a:ea typeface="Open Sans Bold"/>
                <a:cs typeface="Open Sans Bold"/>
                <a:sym typeface="Open Sans Bold"/>
              </a:rPr>
              <a:t>거래 활성화 </a:t>
            </a:r>
          </a:p>
        </p:txBody>
      </p:sp>
      <p:grpSp>
        <p:nvGrpSpPr>
          <p:cNvPr name="Group 28" id="28"/>
          <p:cNvGrpSpPr/>
          <p:nvPr/>
        </p:nvGrpSpPr>
        <p:grpSpPr>
          <a:xfrm rot="0">
            <a:off x="861060" y="3013437"/>
            <a:ext cx="16398240" cy="1747409"/>
            <a:chOff x="0" y="0"/>
            <a:chExt cx="4318878" cy="460223"/>
          </a:xfrm>
        </p:grpSpPr>
        <p:sp>
          <p:nvSpPr>
            <p:cNvPr name="Freeform 29" id="29"/>
            <p:cNvSpPr/>
            <p:nvPr/>
          </p:nvSpPr>
          <p:spPr>
            <a:xfrm flipH="false" flipV="false" rot="0">
              <a:off x="0" y="0"/>
              <a:ext cx="4318878" cy="460223"/>
            </a:xfrm>
            <a:custGeom>
              <a:avLst/>
              <a:gdLst/>
              <a:ahLst/>
              <a:cxnLst/>
              <a:rect r="r" b="b" t="t" l="l"/>
              <a:pathLst>
                <a:path h="460223" w="4318878">
                  <a:moveTo>
                    <a:pt x="14164" y="0"/>
                  </a:moveTo>
                  <a:lnTo>
                    <a:pt x="4304714" y="0"/>
                  </a:lnTo>
                  <a:cubicBezTo>
                    <a:pt x="4312537" y="0"/>
                    <a:pt x="4318878" y="6341"/>
                    <a:pt x="4318878" y="14164"/>
                  </a:cubicBezTo>
                  <a:lnTo>
                    <a:pt x="4318878" y="446059"/>
                  </a:lnTo>
                  <a:cubicBezTo>
                    <a:pt x="4318878" y="453882"/>
                    <a:pt x="4312537" y="460223"/>
                    <a:pt x="4304714" y="460223"/>
                  </a:cubicBezTo>
                  <a:lnTo>
                    <a:pt x="14164" y="460223"/>
                  </a:lnTo>
                  <a:cubicBezTo>
                    <a:pt x="6341" y="460223"/>
                    <a:pt x="0" y="453882"/>
                    <a:pt x="0" y="446059"/>
                  </a:cubicBezTo>
                  <a:lnTo>
                    <a:pt x="0" y="14164"/>
                  </a:lnTo>
                  <a:cubicBezTo>
                    <a:pt x="0" y="6341"/>
                    <a:pt x="6341" y="0"/>
                    <a:pt x="14164" y="0"/>
                  </a:cubicBezTo>
                  <a:close/>
                </a:path>
              </a:pathLst>
            </a:custGeom>
            <a:solidFill>
              <a:srgbClr val="00377F"/>
            </a:solidFill>
          </p:spPr>
        </p:sp>
        <p:sp>
          <p:nvSpPr>
            <p:cNvPr name="TextBox 30" id="30"/>
            <p:cNvSpPr txBox="true"/>
            <p:nvPr/>
          </p:nvSpPr>
          <p:spPr>
            <a:xfrm>
              <a:off x="0" y="-114300"/>
              <a:ext cx="4318878" cy="574523"/>
            </a:xfrm>
            <a:prstGeom prst="rect">
              <a:avLst/>
            </a:prstGeom>
          </p:spPr>
          <p:txBody>
            <a:bodyPr anchor="ctr" rtlCol="false" tIns="50800" lIns="50800" bIns="50800" rIns="50800"/>
            <a:lstStyle/>
            <a:p>
              <a:pPr algn="ctr">
                <a:lnSpc>
                  <a:spcPts val="3905"/>
                </a:lnSpc>
              </a:pPr>
            </a:p>
          </p:txBody>
        </p:sp>
      </p:grpSp>
      <p:sp>
        <p:nvSpPr>
          <p:cNvPr name="TextBox 31" id="31"/>
          <p:cNvSpPr txBox="true"/>
          <p:nvPr/>
        </p:nvSpPr>
        <p:spPr>
          <a:xfrm rot="0">
            <a:off x="2345199" y="3403992"/>
            <a:ext cx="14827110" cy="785324"/>
          </a:xfrm>
          <a:prstGeom prst="rect">
            <a:avLst/>
          </a:prstGeom>
        </p:spPr>
        <p:txBody>
          <a:bodyPr anchor="t" rtlCol="false" tIns="0" lIns="0" bIns="0" rIns="0">
            <a:spAutoFit/>
          </a:bodyPr>
          <a:lstStyle/>
          <a:p>
            <a:pPr algn="l">
              <a:lnSpc>
                <a:spcPts val="6609"/>
              </a:lnSpc>
              <a:spcBef>
                <a:spcPct val="0"/>
              </a:spcBef>
            </a:pPr>
            <a:r>
              <a:rPr lang="en-US" b="true" sz="3910">
                <a:solidFill>
                  <a:srgbClr val="FFFFFF"/>
                </a:solidFill>
                <a:latin typeface="Open Sans Bold"/>
                <a:ea typeface="Open Sans Bold"/>
                <a:cs typeface="Open Sans Bold"/>
                <a:sym typeface="Open Sans Bold"/>
              </a:rPr>
              <a:t>개인의 수집품을 온라인으로 저장 및 공유할 수 있는 플랫폼 부재</a:t>
            </a:r>
          </a:p>
        </p:txBody>
      </p:sp>
      <p:grpSp>
        <p:nvGrpSpPr>
          <p:cNvPr name="Group 32" id="32"/>
          <p:cNvGrpSpPr/>
          <p:nvPr/>
        </p:nvGrpSpPr>
        <p:grpSpPr>
          <a:xfrm rot="0">
            <a:off x="861060" y="661538"/>
            <a:ext cx="933217" cy="896975"/>
            <a:chOff x="0" y="0"/>
            <a:chExt cx="535868" cy="515058"/>
          </a:xfrm>
        </p:grpSpPr>
        <p:sp>
          <p:nvSpPr>
            <p:cNvPr name="Freeform 33" id="3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34" id="3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TextBox 35" id="35"/>
          <p:cNvSpPr txBox="true"/>
          <p:nvPr/>
        </p:nvSpPr>
        <p:spPr>
          <a:xfrm rot="0">
            <a:off x="2159310" y="871442"/>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2-1. 문제 정의 및 목표</a:t>
            </a:r>
          </a:p>
        </p:txBody>
      </p:sp>
      <p:sp>
        <p:nvSpPr>
          <p:cNvPr name="TextBox 36" id="36"/>
          <p:cNvSpPr txBox="true"/>
          <p:nvPr/>
        </p:nvSpPr>
        <p:spPr>
          <a:xfrm rot="0">
            <a:off x="930367" y="819150"/>
            <a:ext cx="962243" cy="891441"/>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02</a:t>
            </a:r>
          </a:p>
        </p:txBody>
      </p:sp>
      <p:sp>
        <p:nvSpPr>
          <p:cNvPr name="TextBox 37" id="37"/>
          <p:cNvSpPr txBox="true"/>
          <p:nvPr/>
        </p:nvSpPr>
        <p:spPr>
          <a:xfrm rot="0">
            <a:off x="2159310" y="547238"/>
            <a:ext cx="2658591"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프로젝트 주제 및 배경</a:t>
            </a:r>
          </a:p>
        </p:txBody>
      </p:sp>
      <p:grpSp>
        <p:nvGrpSpPr>
          <p:cNvPr name="Group 38" id="38"/>
          <p:cNvGrpSpPr/>
          <p:nvPr/>
        </p:nvGrpSpPr>
        <p:grpSpPr>
          <a:xfrm rot="-5400000">
            <a:off x="705498" y="5432580"/>
            <a:ext cx="608330" cy="158593"/>
            <a:chOff x="0" y="0"/>
            <a:chExt cx="450094" cy="117341"/>
          </a:xfrm>
        </p:grpSpPr>
        <p:sp>
          <p:nvSpPr>
            <p:cNvPr name="Freeform 39" id="39"/>
            <p:cNvSpPr/>
            <p:nvPr/>
          </p:nvSpPr>
          <p:spPr>
            <a:xfrm flipH="false" flipV="false" rot="0">
              <a:off x="0" y="0"/>
              <a:ext cx="450094" cy="117341"/>
            </a:xfrm>
            <a:custGeom>
              <a:avLst/>
              <a:gdLst/>
              <a:ahLst/>
              <a:cxnLst/>
              <a:rect r="r" b="b" t="t" l="l"/>
              <a:pathLst>
                <a:path h="117341" w="450094">
                  <a:moveTo>
                    <a:pt x="58670" y="0"/>
                  </a:moveTo>
                  <a:lnTo>
                    <a:pt x="391424" y="0"/>
                  </a:lnTo>
                  <a:cubicBezTo>
                    <a:pt x="406985" y="0"/>
                    <a:pt x="421908" y="6181"/>
                    <a:pt x="432910" y="17184"/>
                  </a:cubicBezTo>
                  <a:cubicBezTo>
                    <a:pt x="443913" y="28187"/>
                    <a:pt x="450094" y="43110"/>
                    <a:pt x="450094" y="58670"/>
                  </a:cubicBezTo>
                  <a:lnTo>
                    <a:pt x="450094" y="58670"/>
                  </a:lnTo>
                  <a:cubicBezTo>
                    <a:pt x="450094" y="74231"/>
                    <a:pt x="443913" y="89154"/>
                    <a:pt x="432910" y="100156"/>
                  </a:cubicBezTo>
                  <a:cubicBezTo>
                    <a:pt x="421908" y="111159"/>
                    <a:pt x="406985" y="117341"/>
                    <a:pt x="391424" y="117341"/>
                  </a:cubicBezTo>
                  <a:lnTo>
                    <a:pt x="58670" y="117341"/>
                  </a:lnTo>
                  <a:cubicBezTo>
                    <a:pt x="43110" y="117341"/>
                    <a:pt x="28187" y="111159"/>
                    <a:pt x="17184" y="100156"/>
                  </a:cubicBezTo>
                  <a:cubicBezTo>
                    <a:pt x="6181" y="89154"/>
                    <a:pt x="0" y="74231"/>
                    <a:pt x="0" y="58670"/>
                  </a:cubicBezTo>
                  <a:lnTo>
                    <a:pt x="0" y="58670"/>
                  </a:lnTo>
                  <a:cubicBezTo>
                    <a:pt x="0" y="43110"/>
                    <a:pt x="6181" y="28187"/>
                    <a:pt x="17184" y="17184"/>
                  </a:cubicBezTo>
                  <a:cubicBezTo>
                    <a:pt x="28187" y="6181"/>
                    <a:pt x="43110" y="0"/>
                    <a:pt x="58670" y="0"/>
                  </a:cubicBezTo>
                  <a:close/>
                </a:path>
              </a:pathLst>
            </a:custGeom>
            <a:gradFill rotWithShape="true">
              <a:gsLst>
                <a:gs pos="0">
                  <a:srgbClr val="5170FF">
                    <a:alpha val="100000"/>
                  </a:srgbClr>
                </a:gs>
                <a:gs pos="100000">
                  <a:srgbClr val="FF66C4">
                    <a:alpha val="100000"/>
                  </a:srgbClr>
                </a:gs>
              </a:gsLst>
              <a:lin ang="0"/>
            </a:gradFill>
            <a:ln cap="sq">
              <a:noFill/>
              <a:prstDash val="solid"/>
              <a:miter/>
            </a:ln>
          </p:spPr>
        </p:sp>
        <p:sp>
          <p:nvSpPr>
            <p:cNvPr name="TextBox 40" id="40"/>
            <p:cNvSpPr txBox="true"/>
            <p:nvPr/>
          </p:nvSpPr>
          <p:spPr>
            <a:xfrm>
              <a:off x="0" y="-114300"/>
              <a:ext cx="450094" cy="231641"/>
            </a:xfrm>
            <a:prstGeom prst="rect">
              <a:avLst/>
            </a:prstGeom>
          </p:spPr>
          <p:txBody>
            <a:bodyPr anchor="ctr" rtlCol="false" tIns="50800" lIns="50800" bIns="50800" rIns="50800"/>
            <a:lstStyle/>
            <a:p>
              <a:pPr algn="ctr">
                <a:lnSpc>
                  <a:spcPts val="3905"/>
                </a:lnSpc>
              </a:pPr>
            </a:p>
          </p:txBody>
        </p:sp>
      </p:grpSp>
      <p:sp>
        <p:nvSpPr>
          <p:cNvPr name="TextBox 41" id="41"/>
          <p:cNvSpPr txBox="true"/>
          <p:nvPr/>
        </p:nvSpPr>
        <p:spPr>
          <a:xfrm rot="0">
            <a:off x="1301306" y="5017212"/>
            <a:ext cx="2498951" cy="798830"/>
          </a:xfrm>
          <a:prstGeom prst="rect">
            <a:avLst/>
          </a:prstGeom>
        </p:spPr>
        <p:txBody>
          <a:bodyPr anchor="t" rtlCol="false" tIns="0" lIns="0" bIns="0" rIns="0">
            <a:spAutoFit/>
          </a:bodyPr>
          <a:lstStyle/>
          <a:p>
            <a:pPr algn="l">
              <a:lnSpc>
                <a:spcPts val="6759"/>
              </a:lnSpc>
              <a:spcBef>
                <a:spcPct val="0"/>
              </a:spcBef>
            </a:pPr>
            <a:r>
              <a:rPr lang="en-US" b="true" sz="3999">
                <a:solidFill>
                  <a:srgbClr val="010101"/>
                </a:solidFill>
                <a:latin typeface="Open Sans Bold"/>
                <a:ea typeface="Open Sans Bold"/>
                <a:cs typeface="Open Sans Bold"/>
                <a:sym typeface="Open Sans Bold"/>
              </a:rPr>
              <a:t>목표</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661538"/>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grpSp>
        <p:nvGrpSpPr>
          <p:cNvPr name="Group 5" id="5"/>
          <p:cNvGrpSpPr/>
          <p:nvPr/>
        </p:nvGrpSpPr>
        <p:grpSpPr>
          <a:xfrm rot="0">
            <a:off x="861060" y="7141696"/>
            <a:ext cx="5216776" cy="1841805"/>
            <a:chOff x="0" y="0"/>
            <a:chExt cx="6955701" cy="2455740"/>
          </a:xfrm>
        </p:grpSpPr>
        <p:sp>
          <p:nvSpPr>
            <p:cNvPr name="Freeform 6" id="6"/>
            <p:cNvSpPr/>
            <p:nvPr/>
          </p:nvSpPr>
          <p:spPr>
            <a:xfrm flipH="false" flipV="false" rot="0">
              <a:off x="0" y="0"/>
              <a:ext cx="1824285" cy="1822004"/>
            </a:xfrm>
            <a:custGeom>
              <a:avLst/>
              <a:gdLst/>
              <a:ahLst/>
              <a:cxnLst/>
              <a:rect r="r" b="b" t="t" l="l"/>
              <a:pathLst>
                <a:path h="1822004" w="1824285">
                  <a:moveTo>
                    <a:pt x="0" y="0"/>
                  </a:moveTo>
                  <a:lnTo>
                    <a:pt x="1824285" y="0"/>
                  </a:lnTo>
                  <a:lnTo>
                    <a:pt x="1824285" y="1822004"/>
                  </a:lnTo>
                  <a:lnTo>
                    <a:pt x="0" y="1822004"/>
                  </a:lnTo>
                  <a:lnTo>
                    <a:pt x="0" y="0"/>
                  </a:lnTo>
                  <a:close/>
                </a:path>
              </a:pathLst>
            </a:custGeom>
            <a:blipFill>
              <a:blip r:embed="rId3">
                <a:alphaModFix amt="32999"/>
              </a:blip>
              <a:stretch>
                <a:fillRect l="0" t="0" r="0" b="0"/>
              </a:stretch>
            </a:blipFill>
          </p:spPr>
        </p:sp>
        <p:grpSp>
          <p:nvGrpSpPr>
            <p:cNvPr name="Group 7" id="7"/>
            <p:cNvGrpSpPr/>
            <p:nvPr/>
          </p:nvGrpSpPr>
          <p:grpSpPr>
            <a:xfrm rot="0">
              <a:off x="142808" y="141668"/>
              <a:ext cx="1538669" cy="153866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9" id="9"/>
              <p:cNvSpPr txBox="true"/>
              <p:nvPr/>
            </p:nvSpPr>
            <p:spPr>
              <a:xfrm>
                <a:off x="76200" y="-38100"/>
                <a:ext cx="660400" cy="774700"/>
              </a:xfrm>
              <a:prstGeom prst="rect">
                <a:avLst/>
              </a:prstGeom>
            </p:spPr>
            <p:txBody>
              <a:bodyPr anchor="ctr" rtlCol="false" tIns="50800" lIns="50800" bIns="50800" rIns="50800"/>
              <a:lstStyle/>
              <a:p>
                <a:pPr algn="ctr">
                  <a:lnSpc>
                    <a:spcPts val="3905"/>
                  </a:lnSpc>
                </a:pPr>
              </a:p>
            </p:txBody>
          </p:sp>
        </p:grpSp>
        <p:sp>
          <p:nvSpPr>
            <p:cNvPr name="AutoShape 10" id="10"/>
            <p:cNvSpPr/>
            <p:nvPr/>
          </p:nvSpPr>
          <p:spPr>
            <a:xfrm flipV="true">
              <a:off x="1993422" y="282202"/>
              <a:ext cx="0" cy="424167"/>
            </a:xfrm>
            <a:prstGeom prst="line">
              <a:avLst/>
            </a:prstGeom>
            <a:ln cap="rnd" w="132533">
              <a:gradFill>
                <a:gsLst>
                  <a:gs pos="0">
                    <a:srgbClr val="8C52FF">
                      <a:alpha val="100000"/>
                    </a:srgbClr>
                  </a:gs>
                  <a:gs pos="100000">
                    <a:srgbClr val="5CE1E6">
                      <a:alpha val="100000"/>
                    </a:srgbClr>
                  </a:gs>
                </a:gsLst>
                <a:lin ang="0"/>
              </a:gradFill>
              <a:prstDash val="solid"/>
              <a:headEnd type="none" len="sm" w="sm"/>
              <a:tailEnd type="none" len="sm" w="sm"/>
            </a:ln>
          </p:spPr>
        </p:sp>
        <p:sp>
          <p:nvSpPr>
            <p:cNvPr name="Freeform 11" id="11"/>
            <p:cNvSpPr/>
            <p:nvPr/>
          </p:nvSpPr>
          <p:spPr>
            <a:xfrm flipH="false" flipV="false" rot="0">
              <a:off x="387862" y="427176"/>
              <a:ext cx="1048561" cy="1048561"/>
            </a:xfrm>
            <a:custGeom>
              <a:avLst/>
              <a:gdLst/>
              <a:ahLst/>
              <a:cxnLst/>
              <a:rect r="r" b="b" t="t" l="l"/>
              <a:pathLst>
                <a:path h="1048561" w="1048561">
                  <a:moveTo>
                    <a:pt x="0" y="0"/>
                  </a:moveTo>
                  <a:lnTo>
                    <a:pt x="1048561" y="0"/>
                  </a:lnTo>
                  <a:lnTo>
                    <a:pt x="1048561" y="1048562"/>
                  </a:lnTo>
                  <a:lnTo>
                    <a:pt x="0" y="1048562"/>
                  </a:lnTo>
                  <a:lnTo>
                    <a:pt x="0" y="0"/>
                  </a:lnTo>
                  <a:close/>
                </a:path>
              </a:pathLst>
            </a:custGeom>
            <a:blipFill>
              <a:blip r:embed="rId4"/>
              <a:stretch>
                <a:fillRect l="0" t="0" r="0" b="0"/>
              </a:stretch>
            </a:blipFill>
          </p:spPr>
        </p:sp>
        <p:sp>
          <p:nvSpPr>
            <p:cNvPr name="TextBox 12" id="12"/>
            <p:cNvSpPr txBox="true"/>
            <p:nvPr/>
          </p:nvSpPr>
          <p:spPr>
            <a:xfrm rot="0">
              <a:off x="1931388" y="830142"/>
              <a:ext cx="4448445" cy="1625598"/>
            </a:xfrm>
            <a:prstGeom prst="rect">
              <a:avLst/>
            </a:prstGeom>
          </p:spPr>
          <p:txBody>
            <a:bodyPr anchor="t" rtlCol="false" tIns="0" lIns="0" bIns="0" rIns="0">
              <a:spAutoFit/>
            </a:bodyPr>
            <a:lstStyle/>
            <a:p>
              <a:pPr algn="l">
                <a:lnSpc>
                  <a:spcPts val="2465"/>
                </a:lnSpc>
              </a:pPr>
              <a:r>
                <a:rPr lang="en-US" sz="1761">
                  <a:solidFill>
                    <a:srgbClr val="221CC6"/>
                  </a:solidFill>
                  <a:latin typeface="Open Sans"/>
                  <a:ea typeface="Open Sans"/>
                  <a:cs typeface="Open Sans"/>
                  <a:sym typeface="Open Sans"/>
                </a:rPr>
                <a:t>수집 욕구를 가지는 사용자의 흥미 유발을 위해 자체 업적 기능 제공</a:t>
              </a:r>
            </a:p>
            <a:p>
              <a:pPr algn="l">
                <a:lnSpc>
                  <a:spcPts val="2465"/>
                </a:lnSpc>
              </a:pPr>
            </a:p>
            <a:p>
              <a:pPr algn="l">
                <a:lnSpc>
                  <a:spcPts val="2465"/>
                </a:lnSpc>
              </a:pPr>
            </a:p>
          </p:txBody>
        </p:sp>
        <p:sp>
          <p:nvSpPr>
            <p:cNvPr name="TextBox 13" id="13"/>
            <p:cNvSpPr txBox="true"/>
            <p:nvPr/>
          </p:nvSpPr>
          <p:spPr>
            <a:xfrm rot="0">
              <a:off x="2150002" y="87620"/>
              <a:ext cx="4805699" cy="680096"/>
            </a:xfrm>
            <a:prstGeom prst="rect">
              <a:avLst/>
            </a:prstGeom>
          </p:spPr>
          <p:txBody>
            <a:bodyPr anchor="t" rtlCol="false" tIns="0" lIns="0" bIns="0" rIns="0">
              <a:spAutoFit/>
            </a:bodyPr>
            <a:lstStyle/>
            <a:p>
              <a:pPr algn="l">
                <a:lnSpc>
                  <a:spcPts val="4554"/>
                </a:lnSpc>
                <a:spcBef>
                  <a:spcPct val="0"/>
                </a:spcBef>
              </a:pPr>
              <a:r>
                <a:rPr lang="en-US" b="true" sz="2694">
                  <a:solidFill>
                    <a:srgbClr val="2A2A40"/>
                  </a:solidFill>
                  <a:latin typeface="Open Sans Bold"/>
                  <a:ea typeface="Open Sans Bold"/>
                  <a:cs typeface="Open Sans Bold"/>
                  <a:sym typeface="Open Sans Bold"/>
                </a:rPr>
                <a:t>서비스 자체 업적 기능</a:t>
              </a:r>
            </a:p>
          </p:txBody>
        </p:sp>
      </p:grpSp>
      <p:grpSp>
        <p:nvGrpSpPr>
          <p:cNvPr name="Group 14" id="14"/>
          <p:cNvGrpSpPr/>
          <p:nvPr/>
        </p:nvGrpSpPr>
        <p:grpSpPr>
          <a:xfrm rot="0">
            <a:off x="6744204" y="7141696"/>
            <a:ext cx="4799593" cy="1366503"/>
            <a:chOff x="0" y="0"/>
            <a:chExt cx="6399457" cy="1822004"/>
          </a:xfrm>
        </p:grpSpPr>
        <p:sp>
          <p:nvSpPr>
            <p:cNvPr name="Freeform 15" id="15"/>
            <p:cNvSpPr/>
            <p:nvPr/>
          </p:nvSpPr>
          <p:spPr>
            <a:xfrm flipH="false" flipV="false" rot="0">
              <a:off x="0" y="0"/>
              <a:ext cx="1824285" cy="1822004"/>
            </a:xfrm>
            <a:custGeom>
              <a:avLst/>
              <a:gdLst/>
              <a:ahLst/>
              <a:cxnLst/>
              <a:rect r="r" b="b" t="t" l="l"/>
              <a:pathLst>
                <a:path h="1822004" w="1824285">
                  <a:moveTo>
                    <a:pt x="0" y="0"/>
                  </a:moveTo>
                  <a:lnTo>
                    <a:pt x="1824285" y="0"/>
                  </a:lnTo>
                  <a:lnTo>
                    <a:pt x="1824285" y="1822004"/>
                  </a:lnTo>
                  <a:lnTo>
                    <a:pt x="0" y="1822004"/>
                  </a:lnTo>
                  <a:lnTo>
                    <a:pt x="0" y="0"/>
                  </a:lnTo>
                  <a:close/>
                </a:path>
              </a:pathLst>
            </a:custGeom>
            <a:blipFill>
              <a:blip r:embed="rId3">
                <a:alphaModFix amt="32999"/>
              </a:blip>
              <a:stretch>
                <a:fillRect l="0" t="0" r="0" b="0"/>
              </a:stretch>
            </a:blipFill>
          </p:spPr>
        </p:sp>
        <p:grpSp>
          <p:nvGrpSpPr>
            <p:cNvPr name="Group 16" id="16"/>
            <p:cNvGrpSpPr/>
            <p:nvPr/>
          </p:nvGrpSpPr>
          <p:grpSpPr>
            <a:xfrm rot="0">
              <a:off x="142808" y="141668"/>
              <a:ext cx="1538669" cy="153866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18" id="18"/>
              <p:cNvSpPr txBox="true"/>
              <p:nvPr/>
            </p:nvSpPr>
            <p:spPr>
              <a:xfrm>
                <a:off x="76200" y="-38100"/>
                <a:ext cx="660400" cy="774700"/>
              </a:xfrm>
              <a:prstGeom prst="rect">
                <a:avLst/>
              </a:prstGeom>
            </p:spPr>
            <p:txBody>
              <a:bodyPr anchor="ctr" rtlCol="false" tIns="50800" lIns="50800" bIns="50800" rIns="50800"/>
              <a:lstStyle/>
              <a:p>
                <a:pPr algn="ctr">
                  <a:lnSpc>
                    <a:spcPts val="3905"/>
                  </a:lnSpc>
                </a:pPr>
              </a:p>
            </p:txBody>
          </p:sp>
        </p:grpSp>
        <p:sp>
          <p:nvSpPr>
            <p:cNvPr name="Freeform 19" id="19"/>
            <p:cNvSpPr/>
            <p:nvPr/>
          </p:nvSpPr>
          <p:spPr>
            <a:xfrm flipH="false" flipV="false" rot="0">
              <a:off x="467385" y="466245"/>
              <a:ext cx="889514" cy="889514"/>
            </a:xfrm>
            <a:custGeom>
              <a:avLst/>
              <a:gdLst/>
              <a:ahLst/>
              <a:cxnLst/>
              <a:rect r="r" b="b" t="t" l="l"/>
              <a:pathLst>
                <a:path h="889514" w="889514">
                  <a:moveTo>
                    <a:pt x="0" y="0"/>
                  </a:moveTo>
                  <a:lnTo>
                    <a:pt x="889514" y="0"/>
                  </a:lnTo>
                  <a:lnTo>
                    <a:pt x="889514" y="889514"/>
                  </a:lnTo>
                  <a:lnTo>
                    <a:pt x="0" y="8895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20" id="20"/>
            <p:cNvSpPr/>
            <p:nvPr/>
          </p:nvSpPr>
          <p:spPr>
            <a:xfrm flipV="true">
              <a:off x="1981668" y="276737"/>
              <a:ext cx="0" cy="424167"/>
            </a:xfrm>
            <a:prstGeom prst="line">
              <a:avLst/>
            </a:prstGeom>
            <a:ln cap="rnd" w="132533">
              <a:gradFill>
                <a:gsLst>
                  <a:gs pos="0">
                    <a:srgbClr val="8C52FF">
                      <a:alpha val="100000"/>
                    </a:srgbClr>
                  </a:gs>
                  <a:gs pos="100000">
                    <a:srgbClr val="5CE1E6">
                      <a:alpha val="100000"/>
                    </a:srgbClr>
                  </a:gs>
                </a:gsLst>
                <a:lin ang="0"/>
              </a:gradFill>
              <a:prstDash val="solid"/>
              <a:headEnd type="none" len="sm" w="sm"/>
              <a:tailEnd type="none" len="sm" w="sm"/>
            </a:ln>
          </p:spPr>
        </p:sp>
        <p:sp>
          <p:nvSpPr>
            <p:cNvPr name="TextBox 21" id="21"/>
            <p:cNvSpPr txBox="true"/>
            <p:nvPr/>
          </p:nvSpPr>
          <p:spPr>
            <a:xfrm rot="0">
              <a:off x="1931968" y="824216"/>
              <a:ext cx="4177152" cy="797266"/>
            </a:xfrm>
            <a:prstGeom prst="rect">
              <a:avLst/>
            </a:prstGeom>
          </p:spPr>
          <p:txBody>
            <a:bodyPr anchor="t" rtlCol="false" tIns="0" lIns="0" bIns="0" rIns="0">
              <a:spAutoFit/>
            </a:bodyPr>
            <a:lstStyle/>
            <a:p>
              <a:pPr algn="l">
                <a:lnSpc>
                  <a:spcPts val="2465"/>
                </a:lnSpc>
                <a:spcBef>
                  <a:spcPct val="0"/>
                </a:spcBef>
              </a:pPr>
              <a:r>
                <a:rPr lang="en-US" sz="1761">
                  <a:solidFill>
                    <a:srgbClr val="221CC6"/>
                  </a:solidFill>
                  <a:latin typeface="Open Sans"/>
                  <a:ea typeface="Open Sans"/>
                  <a:cs typeface="Open Sans"/>
                  <a:sym typeface="Open Sans"/>
                </a:rPr>
                <a:t>공통 관심사를 갖는 사용자 간의 소통 창구 활성화</a:t>
              </a:r>
            </a:p>
          </p:txBody>
        </p:sp>
        <p:sp>
          <p:nvSpPr>
            <p:cNvPr name="TextBox 22" id="22"/>
            <p:cNvSpPr txBox="true"/>
            <p:nvPr/>
          </p:nvSpPr>
          <p:spPr>
            <a:xfrm rot="0">
              <a:off x="2139051" y="114599"/>
              <a:ext cx="4260406" cy="680096"/>
            </a:xfrm>
            <a:prstGeom prst="rect">
              <a:avLst/>
            </a:prstGeom>
          </p:spPr>
          <p:txBody>
            <a:bodyPr anchor="t" rtlCol="false" tIns="0" lIns="0" bIns="0" rIns="0">
              <a:spAutoFit/>
            </a:bodyPr>
            <a:lstStyle/>
            <a:p>
              <a:pPr algn="l">
                <a:lnSpc>
                  <a:spcPts val="4554"/>
                </a:lnSpc>
                <a:spcBef>
                  <a:spcPct val="0"/>
                </a:spcBef>
              </a:pPr>
              <a:r>
                <a:rPr lang="en-US" b="true" sz="2694">
                  <a:solidFill>
                    <a:srgbClr val="2A2A40"/>
                  </a:solidFill>
                  <a:latin typeface="Open Sans Bold"/>
                  <a:ea typeface="Open Sans Bold"/>
                  <a:cs typeface="Open Sans Bold"/>
                  <a:sym typeface="Open Sans Bold"/>
                </a:rPr>
                <a:t>공통 관심사 커뮤니티</a:t>
              </a:r>
            </a:p>
          </p:txBody>
        </p:sp>
      </p:grpSp>
      <p:grpSp>
        <p:nvGrpSpPr>
          <p:cNvPr name="Group 23" id="23"/>
          <p:cNvGrpSpPr/>
          <p:nvPr/>
        </p:nvGrpSpPr>
        <p:grpSpPr>
          <a:xfrm rot="0">
            <a:off x="5335196" y="1951917"/>
            <a:ext cx="7151737" cy="2095127"/>
            <a:chOff x="0" y="0"/>
            <a:chExt cx="9535649" cy="2793503"/>
          </a:xfrm>
        </p:grpSpPr>
        <p:sp>
          <p:nvSpPr>
            <p:cNvPr name="Freeform 24" id="24"/>
            <p:cNvSpPr/>
            <p:nvPr/>
          </p:nvSpPr>
          <p:spPr>
            <a:xfrm flipH="false" flipV="false" rot="0">
              <a:off x="0" y="0"/>
              <a:ext cx="2796999" cy="2793503"/>
            </a:xfrm>
            <a:custGeom>
              <a:avLst/>
              <a:gdLst/>
              <a:ahLst/>
              <a:cxnLst/>
              <a:rect r="r" b="b" t="t" l="l"/>
              <a:pathLst>
                <a:path h="2793503" w="2796999">
                  <a:moveTo>
                    <a:pt x="0" y="0"/>
                  </a:moveTo>
                  <a:lnTo>
                    <a:pt x="2796999" y="0"/>
                  </a:lnTo>
                  <a:lnTo>
                    <a:pt x="2796999" y="2793503"/>
                  </a:lnTo>
                  <a:lnTo>
                    <a:pt x="0" y="2793503"/>
                  </a:lnTo>
                  <a:lnTo>
                    <a:pt x="0" y="0"/>
                  </a:lnTo>
                  <a:close/>
                </a:path>
              </a:pathLst>
            </a:custGeom>
            <a:blipFill>
              <a:blip r:embed="rId3">
                <a:alphaModFix amt="32999"/>
              </a:blip>
              <a:stretch>
                <a:fillRect l="0" t="0" r="0" b="0"/>
              </a:stretch>
            </a:blipFill>
          </p:spPr>
        </p:sp>
        <p:grpSp>
          <p:nvGrpSpPr>
            <p:cNvPr name="Group 25" id="25"/>
            <p:cNvGrpSpPr/>
            <p:nvPr/>
          </p:nvGrpSpPr>
          <p:grpSpPr>
            <a:xfrm rot="0">
              <a:off x="218953" y="217205"/>
              <a:ext cx="2359092" cy="235909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27" id="27"/>
              <p:cNvSpPr txBox="true"/>
              <p:nvPr/>
            </p:nvSpPr>
            <p:spPr>
              <a:xfrm>
                <a:off x="76200" y="-38100"/>
                <a:ext cx="660400" cy="774700"/>
              </a:xfrm>
              <a:prstGeom prst="rect">
                <a:avLst/>
              </a:prstGeom>
            </p:spPr>
            <p:txBody>
              <a:bodyPr anchor="ctr" rtlCol="false" tIns="50800" lIns="50800" bIns="50800" rIns="50800"/>
              <a:lstStyle/>
              <a:p>
                <a:pPr algn="ctr">
                  <a:lnSpc>
                    <a:spcPts val="3905"/>
                  </a:lnSpc>
                </a:pPr>
              </a:p>
            </p:txBody>
          </p:sp>
        </p:grpSp>
        <p:sp>
          <p:nvSpPr>
            <p:cNvPr name="AutoShape 28" id="28"/>
            <p:cNvSpPr/>
            <p:nvPr/>
          </p:nvSpPr>
          <p:spPr>
            <a:xfrm flipV="true">
              <a:off x="3056321" y="424294"/>
              <a:ext cx="0" cy="650333"/>
            </a:xfrm>
            <a:prstGeom prst="line">
              <a:avLst/>
            </a:prstGeom>
            <a:ln cap="rnd" w="203200">
              <a:gradFill>
                <a:gsLst>
                  <a:gs pos="0">
                    <a:srgbClr val="8C52FF">
                      <a:alpha val="100000"/>
                    </a:srgbClr>
                  </a:gs>
                  <a:gs pos="100000">
                    <a:srgbClr val="5CE1E6">
                      <a:alpha val="100000"/>
                    </a:srgbClr>
                  </a:gs>
                </a:gsLst>
                <a:lin ang="0"/>
              </a:gradFill>
              <a:prstDash val="solid"/>
              <a:headEnd type="none" len="sm" w="sm"/>
              <a:tailEnd type="none" len="sm" w="sm"/>
            </a:ln>
          </p:spPr>
        </p:sp>
        <p:sp>
          <p:nvSpPr>
            <p:cNvPr name="Freeform 29" id="29"/>
            <p:cNvSpPr/>
            <p:nvPr/>
          </p:nvSpPr>
          <p:spPr>
            <a:xfrm flipH="false" flipV="false" rot="0">
              <a:off x="594671" y="585052"/>
              <a:ext cx="1623399" cy="1623399"/>
            </a:xfrm>
            <a:custGeom>
              <a:avLst/>
              <a:gdLst/>
              <a:ahLst/>
              <a:cxnLst/>
              <a:rect r="r" b="b" t="t" l="l"/>
              <a:pathLst>
                <a:path h="1623399" w="1623399">
                  <a:moveTo>
                    <a:pt x="0" y="0"/>
                  </a:moveTo>
                  <a:lnTo>
                    <a:pt x="1623399" y="0"/>
                  </a:lnTo>
                  <a:lnTo>
                    <a:pt x="1623399" y="1623399"/>
                  </a:lnTo>
                  <a:lnTo>
                    <a:pt x="0" y="1623399"/>
                  </a:lnTo>
                  <a:lnTo>
                    <a:pt x="0" y="0"/>
                  </a:lnTo>
                  <a:close/>
                </a:path>
              </a:pathLst>
            </a:custGeom>
            <a:blipFill>
              <a:blip r:embed="rId7"/>
              <a:stretch>
                <a:fillRect l="0" t="0" r="0" b="0"/>
              </a:stretch>
            </a:blipFill>
          </p:spPr>
        </p:sp>
        <p:sp>
          <p:nvSpPr>
            <p:cNvPr name="TextBox 30" id="30"/>
            <p:cNvSpPr txBox="true"/>
            <p:nvPr/>
          </p:nvSpPr>
          <p:spPr>
            <a:xfrm rot="0">
              <a:off x="2961211" y="1250352"/>
              <a:ext cx="6574438" cy="1235710"/>
            </a:xfrm>
            <a:prstGeom prst="rect">
              <a:avLst/>
            </a:prstGeom>
          </p:spPr>
          <p:txBody>
            <a:bodyPr anchor="t" rtlCol="false" tIns="0" lIns="0" bIns="0" rIns="0">
              <a:spAutoFit/>
            </a:bodyPr>
            <a:lstStyle/>
            <a:p>
              <a:pPr algn="l">
                <a:lnSpc>
                  <a:spcPts val="3779"/>
                </a:lnSpc>
                <a:spcBef>
                  <a:spcPct val="0"/>
                </a:spcBef>
              </a:pPr>
              <a:r>
                <a:rPr lang="en-US" sz="2699">
                  <a:solidFill>
                    <a:srgbClr val="221CC6"/>
                  </a:solidFill>
                  <a:latin typeface="Open Sans"/>
                  <a:ea typeface="Open Sans"/>
                  <a:cs typeface="Open Sans"/>
                  <a:sym typeface="Open Sans"/>
                </a:rPr>
                <a:t>자신이 소유한 실물/디지털 수집품을 온라인으로 관리할 수 있는 기능</a:t>
              </a:r>
            </a:p>
          </p:txBody>
        </p:sp>
        <p:sp>
          <p:nvSpPr>
            <p:cNvPr name="TextBox 31" id="31"/>
            <p:cNvSpPr txBox="true"/>
            <p:nvPr/>
          </p:nvSpPr>
          <p:spPr>
            <a:xfrm rot="0">
              <a:off x="3296390" y="149438"/>
              <a:ext cx="5684866" cy="1019247"/>
            </a:xfrm>
            <a:prstGeom prst="rect">
              <a:avLst/>
            </a:prstGeom>
          </p:spPr>
          <p:txBody>
            <a:bodyPr anchor="t" rtlCol="false" tIns="0" lIns="0" bIns="0" rIns="0">
              <a:spAutoFit/>
            </a:bodyPr>
            <a:lstStyle/>
            <a:p>
              <a:pPr algn="l">
                <a:lnSpc>
                  <a:spcPts val="6982"/>
                </a:lnSpc>
                <a:spcBef>
                  <a:spcPct val="0"/>
                </a:spcBef>
              </a:pPr>
              <a:r>
                <a:rPr lang="en-US" b="true" sz="4131">
                  <a:solidFill>
                    <a:srgbClr val="2A2A40"/>
                  </a:solidFill>
                  <a:latin typeface="Open Sans Bold"/>
                  <a:ea typeface="Open Sans Bold"/>
                  <a:cs typeface="Open Sans Bold"/>
                  <a:sym typeface="Open Sans Bold"/>
                </a:rPr>
                <a:t>수집품 온라인 관리</a:t>
              </a:r>
            </a:p>
          </p:txBody>
        </p:sp>
      </p:grpSp>
      <p:sp>
        <p:nvSpPr>
          <p:cNvPr name="Freeform 32" id="32"/>
          <p:cNvSpPr/>
          <p:nvPr/>
        </p:nvSpPr>
        <p:spPr>
          <a:xfrm flipH="false" flipV="false" rot="0">
            <a:off x="12692729" y="7141696"/>
            <a:ext cx="1368214" cy="1366503"/>
          </a:xfrm>
          <a:custGeom>
            <a:avLst/>
            <a:gdLst/>
            <a:ahLst/>
            <a:cxnLst/>
            <a:rect r="r" b="b" t="t" l="l"/>
            <a:pathLst>
              <a:path h="1366503" w="1368214">
                <a:moveTo>
                  <a:pt x="0" y="0"/>
                </a:moveTo>
                <a:lnTo>
                  <a:pt x="1368214" y="0"/>
                </a:lnTo>
                <a:lnTo>
                  <a:pt x="1368214" y="1366504"/>
                </a:lnTo>
                <a:lnTo>
                  <a:pt x="0" y="1366504"/>
                </a:lnTo>
                <a:lnTo>
                  <a:pt x="0" y="0"/>
                </a:lnTo>
                <a:close/>
              </a:path>
            </a:pathLst>
          </a:custGeom>
          <a:blipFill>
            <a:blip r:embed="rId3">
              <a:alphaModFix amt="32999"/>
            </a:blip>
            <a:stretch>
              <a:fillRect l="0" t="0" r="0" b="0"/>
            </a:stretch>
          </a:blipFill>
        </p:spPr>
      </p:sp>
      <p:grpSp>
        <p:nvGrpSpPr>
          <p:cNvPr name="Group 33" id="33"/>
          <p:cNvGrpSpPr/>
          <p:nvPr/>
        </p:nvGrpSpPr>
        <p:grpSpPr>
          <a:xfrm rot="0">
            <a:off x="12799835" y="7247947"/>
            <a:ext cx="1154002" cy="115400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35" id="35"/>
            <p:cNvSpPr txBox="true"/>
            <p:nvPr/>
          </p:nvSpPr>
          <p:spPr>
            <a:xfrm>
              <a:off x="76200" y="-38100"/>
              <a:ext cx="660400" cy="774700"/>
            </a:xfrm>
            <a:prstGeom prst="rect">
              <a:avLst/>
            </a:prstGeom>
          </p:spPr>
          <p:txBody>
            <a:bodyPr anchor="ctr" rtlCol="false" tIns="33133" lIns="33133" bIns="33133" rIns="33133"/>
            <a:lstStyle/>
            <a:p>
              <a:pPr algn="ctr">
                <a:lnSpc>
                  <a:spcPts val="3905"/>
                </a:lnSpc>
              </a:pPr>
            </a:p>
          </p:txBody>
        </p:sp>
      </p:grpSp>
      <p:sp>
        <p:nvSpPr>
          <p:cNvPr name="AutoShape 36" id="36"/>
          <p:cNvSpPr/>
          <p:nvPr/>
        </p:nvSpPr>
        <p:spPr>
          <a:xfrm flipV="true">
            <a:off x="14178980" y="7349249"/>
            <a:ext cx="0" cy="318125"/>
          </a:xfrm>
          <a:prstGeom prst="line">
            <a:avLst/>
          </a:prstGeom>
          <a:ln cap="rnd" w="95250">
            <a:gradFill>
              <a:gsLst>
                <a:gs pos="0">
                  <a:srgbClr val="8C52FF">
                    <a:alpha val="100000"/>
                  </a:srgbClr>
                </a:gs>
                <a:gs pos="100000">
                  <a:srgbClr val="5CE1E6">
                    <a:alpha val="100000"/>
                  </a:srgbClr>
                </a:gs>
              </a:gsLst>
              <a:lin ang="0"/>
            </a:gradFill>
            <a:prstDash val="solid"/>
            <a:headEnd type="none" len="sm" w="sm"/>
            <a:tailEnd type="none" len="sm" w="sm"/>
          </a:ln>
        </p:spPr>
      </p:sp>
      <p:sp>
        <p:nvSpPr>
          <p:cNvPr name="TextBox 37" id="37"/>
          <p:cNvSpPr txBox="true"/>
          <p:nvPr/>
        </p:nvSpPr>
        <p:spPr>
          <a:xfrm rot="0">
            <a:off x="14141705" y="7752715"/>
            <a:ext cx="3132864" cy="605094"/>
          </a:xfrm>
          <a:prstGeom prst="rect">
            <a:avLst/>
          </a:prstGeom>
        </p:spPr>
        <p:txBody>
          <a:bodyPr anchor="t" rtlCol="false" tIns="0" lIns="0" bIns="0" rIns="0">
            <a:spAutoFit/>
          </a:bodyPr>
          <a:lstStyle/>
          <a:p>
            <a:pPr algn="l">
              <a:lnSpc>
                <a:spcPts val="2465"/>
              </a:lnSpc>
              <a:spcBef>
                <a:spcPct val="0"/>
              </a:spcBef>
            </a:pPr>
            <a:r>
              <a:rPr lang="en-US" sz="1761">
                <a:solidFill>
                  <a:srgbClr val="221CC6"/>
                </a:solidFill>
                <a:latin typeface="Open Sans"/>
                <a:ea typeface="Open Sans"/>
                <a:cs typeface="Open Sans"/>
                <a:sym typeface="Open Sans"/>
              </a:rPr>
              <a:t>공통 관심사를 갖는 사용자 간의 중고 거래 활성화</a:t>
            </a:r>
          </a:p>
        </p:txBody>
      </p:sp>
      <p:sp>
        <p:nvSpPr>
          <p:cNvPr name="TextBox 38" id="38"/>
          <p:cNvSpPr txBox="true"/>
          <p:nvPr/>
        </p:nvSpPr>
        <p:spPr>
          <a:xfrm rot="0">
            <a:off x="14297017" y="7194308"/>
            <a:ext cx="3195305" cy="543409"/>
          </a:xfrm>
          <a:prstGeom prst="rect">
            <a:avLst/>
          </a:prstGeom>
        </p:spPr>
        <p:txBody>
          <a:bodyPr anchor="t" rtlCol="false" tIns="0" lIns="0" bIns="0" rIns="0">
            <a:spAutoFit/>
          </a:bodyPr>
          <a:lstStyle/>
          <a:p>
            <a:pPr algn="l">
              <a:lnSpc>
                <a:spcPts val="4554"/>
              </a:lnSpc>
              <a:spcBef>
                <a:spcPct val="0"/>
              </a:spcBef>
            </a:pPr>
            <a:r>
              <a:rPr lang="en-US" b="true" sz="2694">
                <a:solidFill>
                  <a:srgbClr val="2A2A40"/>
                </a:solidFill>
                <a:latin typeface="Open Sans Bold"/>
                <a:ea typeface="Open Sans Bold"/>
                <a:cs typeface="Open Sans Bold"/>
                <a:sym typeface="Open Sans Bold"/>
              </a:rPr>
              <a:t>수집품 중고 거래</a:t>
            </a:r>
          </a:p>
        </p:txBody>
      </p:sp>
      <p:sp>
        <p:nvSpPr>
          <p:cNvPr name="Freeform 39" id="39"/>
          <p:cNvSpPr/>
          <p:nvPr/>
        </p:nvSpPr>
        <p:spPr>
          <a:xfrm flipH="false" flipV="false" rot="0">
            <a:off x="12974079" y="7422191"/>
            <a:ext cx="805514" cy="805514"/>
          </a:xfrm>
          <a:custGeom>
            <a:avLst/>
            <a:gdLst/>
            <a:ahLst/>
            <a:cxnLst/>
            <a:rect r="r" b="b" t="t" l="l"/>
            <a:pathLst>
              <a:path h="805514" w="805514">
                <a:moveTo>
                  <a:pt x="0" y="0"/>
                </a:moveTo>
                <a:lnTo>
                  <a:pt x="805514" y="0"/>
                </a:lnTo>
                <a:lnTo>
                  <a:pt x="805514" y="805514"/>
                </a:lnTo>
                <a:lnTo>
                  <a:pt x="0" y="805514"/>
                </a:lnTo>
                <a:lnTo>
                  <a:pt x="0" y="0"/>
                </a:lnTo>
                <a:close/>
              </a:path>
            </a:pathLst>
          </a:custGeom>
          <a:blipFill>
            <a:blip r:embed="rId8"/>
            <a:stretch>
              <a:fillRect l="0" t="0" r="0" b="0"/>
            </a:stretch>
          </a:blipFill>
        </p:spPr>
      </p:sp>
      <p:sp>
        <p:nvSpPr>
          <p:cNvPr name="TextBox 40" id="40"/>
          <p:cNvSpPr txBox="true"/>
          <p:nvPr/>
        </p:nvSpPr>
        <p:spPr>
          <a:xfrm rot="0">
            <a:off x="2159310" y="871442"/>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2-2. 서비스 기능</a:t>
            </a:r>
          </a:p>
        </p:txBody>
      </p:sp>
      <p:sp>
        <p:nvSpPr>
          <p:cNvPr name="TextBox 41" id="41"/>
          <p:cNvSpPr txBox="true"/>
          <p:nvPr/>
        </p:nvSpPr>
        <p:spPr>
          <a:xfrm rot="0">
            <a:off x="930367" y="819150"/>
            <a:ext cx="962243" cy="891441"/>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02</a:t>
            </a:r>
          </a:p>
        </p:txBody>
      </p:sp>
      <p:sp>
        <p:nvSpPr>
          <p:cNvPr name="TextBox 42" id="42"/>
          <p:cNvSpPr txBox="true"/>
          <p:nvPr/>
        </p:nvSpPr>
        <p:spPr>
          <a:xfrm rot="0">
            <a:off x="2159310" y="547238"/>
            <a:ext cx="2658591"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프로젝트 주제 및 배경</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661538"/>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TextBox 5" id="5"/>
          <p:cNvSpPr txBox="true"/>
          <p:nvPr/>
        </p:nvSpPr>
        <p:spPr>
          <a:xfrm rot="0">
            <a:off x="2159310" y="871442"/>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3-1. Use Case Diagram</a:t>
            </a:r>
          </a:p>
        </p:txBody>
      </p:sp>
      <p:sp>
        <p:nvSpPr>
          <p:cNvPr name="TextBox 6" id="6"/>
          <p:cNvSpPr txBox="true"/>
          <p:nvPr/>
        </p:nvSpPr>
        <p:spPr>
          <a:xfrm rot="0">
            <a:off x="930367" y="819150"/>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03</a:t>
            </a:r>
          </a:p>
        </p:txBody>
      </p:sp>
      <p:sp>
        <p:nvSpPr>
          <p:cNvPr name="TextBox 7" id="7"/>
          <p:cNvSpPr txBox="true"/>
          <p:nvPr/>
        </p:nvSpPr>
        <p:spPr>
          <a:xfrm rot="0">
            <a:off x="2159310" y="547238"/>
            <a:ext cx="2487811"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Use Case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504124"/>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1665932" y="1729740"/>
            <a:ext cx="14956135" cy="8375436"/>
          </a:xfrm>
          <a:custGeom>
            <a:avLst/>
            <a:gdLst/>
            <a:ahLst/>
            <a:cxnLst/>
            <a:rect r="r" b="b" t="t" l="l"/>
            <a:pathLst>
              <a:path h="8375436" w="14956135">
                <a:moveTo>
                  <a:pt x="0" y="0"/>
                </a:moveTo>
                <a:lnTo>
                  <a:pt x="14956136" y="0"/>
                </a:lnTo>
                <a:lnTo>
                  <a:pt x="14956136" y="8375436"/>
                </a:lnTo>
                <a:lnTo>
                  <a:pt x="0" y="8375436"/>
                </a:lnTo>
                <a:lnTo>
                  <a:pt x="0" y="0"/>
                </a:lnTo>
                <a:close/>
              </a:path>
            </a:pathLst>
          </a:custGeom>
          <a:blipFill>
            <a:blip r:embed="rId3"/>
            <a:stretch>
              <a:fillRect l="0" t="0" r="0" b="0"/>
            </a:stretch>
          </a:blipFill>
          <a:ln cap="sq">
            <a:noFill/>
            <a:prstDash val="solid"/>
            <a:miter/>
          </a:ln>
        </p:spPr>
      </p:sp>
      <p:sp>
        <p:nvSpPr>
          <p:cNvPr name="TextBox 6" id="6"/>
          <p:cNvSpPr txBox="true"/>
          <p:nvPr/>
        </p:nvSpPr>
        <p:spPr>
          <a:xfrm rot="0">
            <a:off x="2159310" y="714028"/>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4-1. 메인페이지</a:t>
            </a:r>
          </a:p>
        </p:txBody>
      </p:sp>
      <p:sp>
        <p:nvSpPr>
          <p:cNvPr name="TextBox 7" id="7"/>
          <p:cNvSpPr txBox="true"/>
          <p:nvPr/>
        </p:nvSpPr>
        <p:spPr>
          <a:xfrm rot="0">
            <a:off x="930367" y="661736"/>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04</a:t>
            </a:r>
          </a:p>
        </p:txBody>
      </p:sp>
      <p:sp>
        <p:nvSpPr>
          <p:cNvPr name="TextBox 8" id="8"/>
          <p:cNvSpPr txBox="true"/>
          <p:nvPr/>
        </p:nvSpPr>
        <p:spPr>
          <a:xfrm rot="0">
            <a:off x="2159310" y="389824"/>
            <a:ext cx="1722388"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UI Prototype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861060" y="504124"/>
            <a:ext cx="933217" cy="896975"/>
            <a:chOff x="0" y="0"/>
            <a:chExt cx="535868" cy="515058"/>
          </a:xfrm>
        </p:grpSpPr>
        <p:sp>
          <p:nvSpPr>
            <p:cNvPr name="Freeform 3" id="3"/>
            <p:cNvSpPr/>
            <p:nvPr/>
          </p:nvSpPr>
          <p:spPr>
            <a:xfrm flipH="false" flipV="false" rot="0">
              <a:off x="0" y="0"/>
              <a:ext cx="535868" cy="515058"/>
            </a:xfrm>
            <a:custGeom>
              <a:avLst/>
              <a:gdLst/>
              <a:ahLst/>
              <a:cxnLst/>
              <a:rect r="r" b="b" t="t" l="l"/>
              <a:pathLst>
                <a:path h="515058" w="535868">
                  <a:moveTo>
                    <a:pt x="82960" y="0"/>
                  </a:moveTo>
                  <a:lnTo>
                    <a:pt x="452909" y="0"/>
                  </a:lnTo>
                  <a:cubicBezTo>
                    <a:pt x="498726" y="0"/>
                    <a:pt x="535868" y="37142"/>
                    <a:pt x="535868" y="82960"/>
                  </a:cubicBezTo>
                  <a:lnTo>
                    <a:pt x="535868" y="432098"/>
                  </a:lnTo>
                  <a:cubicBezTo>
                    <a:pt x="535868" y="477915"/>
                    <a:pt x="498726" y="515058"/>
                    <a:pt x="452909" y="515058"/>
                  </a:cubicBezTo>
                  <a:lnTo>
                    <a:pt x="82960" y="515058"/>
                  </a:lnTo>
                  <a:cubicBezTo>
                    <a:pt x="37142" y="515058"/>
                    <a:pt x="0" y="477915"/>
                    <a:pt x="0" y="432098"/>
                  </a:cubicBezTo>
                  <a:lnTo>
                    <a:pt x="0" y="82960"/>
                  </a:lnTo>
                  <a:cubicBezTo>
                    <a:pt x="0" y="37142"/>
                    <a:pt x="37142" y="0"/>
                    <a:pt x="82960" y="0"/>
                  </a:cubicBez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14300"/>
              <a:ext cx="535868" cy="629358"/>
            </a:xfrm>
            <a:prstGeom prst="rect">
              <a:avLst/>
            </a:prstGeom>
          </p:spPr>
          <p:txBody>
            <a:bodyPr anchor="ctr" rtlCol="false" tIns="50800" lIns="50800" bIns="50800" rIns="50800"/>
            <a:lstStyle/>
            <a:p>
              <a:pPr algn="ctr">
                <a:lnSpc>
                  <a:spcPts val="3905"/>
                </a:lnSpc>
              </a:pPr>
            </a:p>
          </p:txBody>
        </p:sp>
      </p:grpSp>
      <p:sp>
        <p:nvSpPr>
          <p:cNvPr name="Freeform 5" id="5"/>
          <p:cNvSpPr/>
          <p:nvPr/>
        </p:nvSpPr>
        <p:spPr>
          <a:xfrm flipH="false" flipV="false" rot="0">
            <a:off x="5845899" y="1401099"/>
            <a:ext cx="7057422" cy="8129803"/>
          </a:xfrm>
          <a:custGeom>
            <a:avLst/>
            <a:gdLst/>
            <a:ahLst/>
            <a:cxnLst/>
            <a:rect r="r" b="b" t="t" l="l"/>
            <a:pathLst>
              <a:path h="8129803" w="7057422">
                <a:moveTo>
                  <a:pt x="0" y="0"/>
                </a:moveTo>
                <a:lnTo>
                  <a:pt x="7057423" y="0"/>
                </a:lnTo>
                <a:lnTo>
                  <a:pt x="7057423" y="8129803"/>
                </a:lnTo>
                <a:lnTo>
                  <a:pt x="0" y="8129803"/>
                </a:lnTo>
                <a:lnTo>
                  <a:pt x="0" y="0"/>
                </a:lnTo>
                <a:close/>
              </a:path>
            </a:pathLst>
          </a:custGeom>
          <a:blipFill>
            <a:blip r:embed="rId3"/>
            <a:stretch>
              <a:fillRect l="0" t="0" r="0" b="0"/>
            </a:stretch>
          </a:blipFill>
          <a:ln cap="sq">
            <a:noFill/>
            <a:prstDash val="solid"/>
            <a:miter/>
          </a:ln>
        </p:spPr>
      </p:sp>
      <p:sp>
        <p:nvSpPr>
          <p:cNvPr name="TextBox 6" id="6"/>
          <p:cNvSpPr txBox="true"/>
          <p:nvPr/>
        </p:nvSpPr>
        <p:spPr>
          <a:xfrm rot="0">
            <a:off x="2159310" y="714028"/>
            <a:ext cx="6351771" cy="687071"/>
          </a:xfrm>
          <a:prstGeom prst="rect">
            <a:avLst/>
          </a:prstGeom>
        </p:spPr>
        <p:txBody>
          <a:bodyPr anchor="t" rtlCol="false" tIns="0" lIns="0" bIns="0" rIns="0">
            <a:spAutoFit/>
          </a:bodyPr>
          <a:lstStyle/>
          <a:p>
            <a:pPr algn="l" marL="0" indent="0" lvl="0">
              <a:lnSpc>
                <a:spcPts val="5914"/>
              </a:lnSpc>
              <a:spcBef>
                <a:spcPct val="0"/>
              </a:spcBef>
            </a:pPr>
            <a:r>
              <a:rPr lang="en-US" b="true" sz="3499">
                <a:solidFill>
                  <a:srgbClr val="292929"/>
                </a:solidFill>
                <a:latin typeface="Open Sans Bold"/>
                <a:ea typeface="Open Sans Bold"/>
                <a:cs typeface="Open Sans Bold"/>
                <a:sym typeface="Open Sans Bold"/>
              </a:rPr>
              <a:t>4-2. 로그인</a:t>
            </a:r>
          </a:p>
        </p:txBody>
      </p:sp>
      <p:sp>
        <p:nvSpPr>
          <p:cNvPr name="TextBox 7" id="7"/>
          <p:cNvSpPr txBox="true"/>
          <p:nvPr/>
        </p:nvSpPr>
        <p:spPr>
          <a:xfrm rot="0">
            <a:off x="930367" y="661736"/>
            <a:ext cx="962243" cy="891540"/>
          </a:xfrm>
          <a:prstGeom prst="rect">
            <a:avLst/>
          </a:prstGeom>
        </p:spPr>
        <p:txBody>
          <a:bodyPr anchor="t" rtlCol="false" tIns="0" lIns="0" bIns="0" rIns="0">
            <a:spAutoFit/>
          </a:bodyPr>
          <a:lstStyle/>
          <a:p>
            <a:pPr algn="ctr" marL="0" indent="0" lvl="0">
              <a:lnSpc>
                <a:spcPts val="7605"/>
              </a:lnSpc>
              <a:spcBef>
                <a:spcPct val="0"/>
              </a:spcBef>
            </a:pPr>
            <a:r>
              <a:rPr lang="en-US" b="true" sz="4500">
                <a:solidFill>
                  <a:srgbClr val="F7F2EC"/>
                </a:solidFill>
                <a:latin typeface="Open Sans Bold"/>
                <a:ea typeface="Open Sans Bold"/>
                <a:cs typeface="Open Sans Bold"/>
                <a:sym typeface="Open Sans Bold"/>
              </a:rPr>
              <a:t>04</a:t>
            </a:r>
          </a:p>
        </p:txBody>
      </p:sp>
      <p:sp>
        <p:nvSpPr>
          <p:cNvPr name="TextBox 8" id="8"/>
          <p:cNvSpPr txBox="true"/>
          <p:nvPr/>
        </p:nvSpPr>
        <p:spPr>
          <a:xfrm rot="0">
            <a:off x="2159310" y="389824"/>
            <a:ext cx="1722388" cy="465789"/>
          </a:xfrm>
          <a:prstGeom prst="rect">
            <a:avLst/>
          </a:prstGeom>
        </p:spPr>
        <p:txBody>
          <a:bodyPr anchor="t" rtlCol="false" tIns="0" lIns="0" bIns="0" rIns="0">
            <a:spAutoFit/>
          </a:bodyPr>
          <a:lstStyle/>
          <a:p>
            <a:pPr algn="l">
              <a:lnSpc>
                <a:spcPts val="3905"/>
              </a:lnSpc>
              <a:spcBef>
                <a:spcPct val="0"/>
              </a:spcBef>
            </a:pPr>
            <a:r>
              <a:rPr lang="en-US" sz="2310">
                <a:solidFill>
                  <a:srgbClr val="6388B8"/>
                </a:solidFill>
                <a:latin typeface="Open Sans"/>
                <a:ea typeface="Open Sans"/>
                <a:cs typeface="Open Sans"/>
                <a:sym typeface="Open Sans"/>
              </a:rPr>
              <a:t>UI Prototype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DAGR0B_jeaQ</dc:identifier>
  <dcterms:modified xsi:type="dcterms:W3CDTF">2011-08-01T06:04:30Z</dcterms:modified>
  <cp:revision>1</cp:revision>
  <dc:title>2024.09.27</dc:title>
</cp:coreProperties>
</file>